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542" r:id="rId2"/>
    <p:sldId id="543" r:id="rId3"/>
    <p:sldId id="342" r:id="rId4"/>
    <p:sldId id="341" r:id="rId5"/>
    <p:sldId id="54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2DE750-6C41-4776-BA79-65C3F3106FBC}" v="33" dt="2023-05-24T18:38:03.9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3161" autoAdjust="0"/>
  </p:normalViewPr>
  <p:slideViewPr>
    <p:cSldViewPr snapToGrid="0">
      <p:cViewPr varScale="1">
        <p:scale>
          <a:sx n="41" d="100"/>
          <a:sy n="41" d="100"/>
        </p:scale>
        <p:origin x="2213"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Quiroz" userId="607faf1f-a0fe-44a4-acc8-3568ceeae521" providerId="ADAL" clId="{E02DE750-6C41-4776-BA79-65C3F3106FBC}"/>
    <pc:docChg chg="undo custSel addSld delSld modSld sldOrd">
      <pc:chgData name="Jennifer Quiroz" userId="607faf1f-a0fe-44a4-acc8-3568ceeae521" providerId="ADAL" clId="{E02DE750-6C41-4776-BA79-65C3F3106FBC}" dt="2023-05-24T18:42:34.379" v="2561" actId="20577"/>
      <pc:docMkLst>
        <pc:docMk/>
      </pc:docMkLst>
      <pc:sldChg chg="addSp delSp modSp del mod">
        <pc:chgData name="Jennifer Quiroz" userId="607faf1f-a0fe-44a4-acc8-3568ceeae521" providerId="ADAL" clId="{E02DE750-6C41-4776-BA79-65C3F3106FBC}" dt="2023-05-24T18:31:07.135" v="38" actId="47"/>
        <pc:sldMkLst>
          <pc:docMk/>
          <pc:sldMk cId="3642729245" sldId="338"/>
        </pc:sldMkLst>
        <pc:spChg chg="mod">
          <ac:chgData name="Jennifer Quiroz" userId="607faf1f-a0fe-44a4-acc8-3568ceeae521" providerId="ADAL" clId="{E02DE750-6C41-4776-BA79-65C3F3106FBC}" dt="2023-05-24T18:31:01.092" v="36" actId="21"/>
          <ac:spMkLst>
            <pc:docMk/>
            <pc:sldMk cId="3642729245" sldId="338"/>
            <ac:spMk id="3" creationId="{00000000-0000-0000-0000-000000000000}"/>
          </ac:spMkLst>
        </pc:spChg>
        <pc:picChg chg="add del mod">
          <ac:chgData name="Jennifer Quiroz" userId="607faf1f-a0fe-44a4-acc8-3568ceeae521" providerId="ADAL" clId="{E02DE750-6C41-4776-BA79-65C3F3106FBC}" dt="2023-05-24T18:29:45.261" v="4"/>
          <ac:picMkLst>
            <pc:docMk/>
            <pc:sldMk cId="3642729245" sldId="338"/>
            <ac:picMk id="4" creationId="{32156F1C-D905-43E4-0A43-E803F81051BF}"/>
          </ac:picMkLst>
        </pc:picChg>
        <pc:picChg chg="del">
          <ac:chgData name="Jennifer Quiroz" userId="607faf1f-a0fe-44a4-acc8-3568ceeae521" providerId="ADAL" clId="{E02DE750-6C41-4776-BA79-65C3F3106FBC}" dt="2023-05-24T18:29:49.119" v="5" actId="478"/>
          <ac:picMkLst>
            <pc:docMk/>
            <pc:sldMk cId="3642729245" sldId="338"/>
            <ac:picMk id="11" creationId="{3F280FAA-22EC-1CA3-0B6C-B1B737DDD1BF}"/>
          </ac:picMkLst>
        </pc:picChg>
      </pc:sldChg>
      <pc:sldChg chg="modSp mod modNotesTx">
        <pc:chgData name="Jennifer Quiroz" userId="607faf1f-a0fe-44a4-acc8-3568ceeae521" providerId="ADAL" clId="{E02DE750-6C41-4776-BA79-65C3F3106FBC}" dt="2023-05-24T18:40:30.677" v="2175" actId="20577"/>
        <pc:sldMkLst>
          <pc:docMk/>
          <pc:sldMk cId="516987682" sldId="341"/>
        </pc:sldMkLst>
        <pc:graphicFrameChg chg="mod">
          <ac:chgData name="Jennifer Quiroz" userId="607faf1f-a0fe-44a4-acc8-3568ceeae521" providerId="ADAL" clId="{E02DE750-6C41-4776-BA79-65C3F3106FBC}" dt="2023-05-24T18:32:26.475" v="97" actId="1076"/>
          <ac:graphicFrameMkLst>
            <pc:docMk/>
            <pc:sldMk cId="516987682" sldId="341"/>
            <ac:graphicFrameMk id="29" creationId="{008C5A14-1415-489B-ABC8-FAFC671AB936}"/>
          </ac:graphicFrameMkLst>
        </pc:graphicFrameChg>
      </pc:sldChg>
      <pc:sldChg chg="modNotesTx">
        <pc:chgData name="Jennifer Quiroz" userId="607faf1f-a0fe-44a4-acc8-3568ceeae521" providerId="ADAL" clId="{E02DE750-6C41-4776-BA79-65C3F3106FBC}" dt="2023-05-24T18:34:12.088" v="279" actId="20577"/>
        <pc:sldMkLst>
          <pc:docMk/>
          <pc:sldMk cId="2593605534" sldId="342"/>
        </pc:sldMkLst>
      </pc:sldChg>
      <pc:sldChg chg="modSp add mod modNotesTx">
        <pc:chgData name="Jennifer Quiroz" userId="607faf1f-a0fe-44a4-acc8-3568ceeae521" providerId="ADAL" clId="{E02DE750-6C41-4776-BA79-65C3F3106FBC}" dt="2023-05-24T18:41:03.464" v="2226" actId="20577"/>
        <pc:sldMkLst>
          <pc:docMk/>
          <pc:sldMk cId="1772674605" sldId="541"/>
        </pc:sldMkLst>
        <pc:spChg chg="mod">
          <ac:chgData name="Jennifer Quiroz" userId="607faf1f-a0fe-44a4-acc8-3568ceeae521" providerId="ADAL" clId="{E02DE750-6C41-4776-BA79-65C3F3106FBC}" dt="2023-05-24T18:28:59.645" v="2" actId="27636"/>
          <ac:spMkLst>
            <pc:docMk/>
            <pc:sldMk cId="1772674605" sldId="541"/>
            <ac:spMk id="7" creationId="{16F6FBCF-89AB-6DB6-734B-45E8F9900BD3}"/>
          </ac:spMkLst>
        </pc:spChg>
        <pc:spChg chg="mod">
          <ac:chgData name="Jennifer Quiroz" userId="607faf1f-a0fe-44a4-acc8-3568ceeae521" providerId="ADAL" clId="{E02DE750-6C41-4776-BA79-65C3F3106FBC}" dt="2023-05-24T18:28:59.629" v="1" actId="27636"/>
          <ac:spMkLst>
            <pc:docMk/>
            <pc:sldMk cId="1772674605" sldId="541"/>
            <ac:spMk id="8" creationId="{20B73EB9-3026-419A-07C9-D85A01226A0F}"/>
          </ac:spMkLst>
        </pc:spChg>
      </pc:sldChg>
      <pc:sldChg chg="addSp delSp modSp add mod ord modClrScheme delAnim chgLayout modNotesTx">
        <pc:chgData name="Jennifer Quiroz" userId="607faf1f-a0fe-44a4-acc8-3568ceeae521" providerId="ADAL" clId="{E02DE750-6C41-4776-BA79-65C3F3106FBC}" dt="2023-05-24T18:42:34.379" v="2561" actId="20577"/>
        <pc:sldMkLst>
          <pc:docMk/>
          <pc:sldMk cId="985215528" sldId="542"/>
        </pc:sldMkLst>
        <pc:spChg chg="add del mod ord">
          <ac:chgData name="Jennifer Quiroz" userId="607faf1f-a0fe-44a4-acc8-3568ceeae521" providerId="ADAL" clId="{E02DE750-6C41-4776-BA79-65C3F3106FBC}" dt="2023-05-24T18:30:47.450" v="19" actId="700"/>
          <ac:spMkLst>
            <pc:docMk/>
            <pc:sldMk cId="985215528" sldId="542"/>
            <ac:spMk id="3" creationId="{739CC58D-19B6-0632-C8F1-98AE771A06E6}"/>
          </ac:spMkLst>
        </pc:spChg>
        <pc:spChg chg="add del mod">
          <ac:chgData name="Jennifer Quiroz" userId="607faf1f-a0fe-44a4-acc8-3568ceeae521" providerId="ADAL" clId="{E02DE750-6C41-4776-BA79-65C3F3106FBC}" dt="2023-05-24T18:30:47.450" v="19" actId="700"/>
          <ac:spMkLst>
            <pc:docMk/>
            <pc:sldMk cId="985215528" sldId="542"/>
            <ac:spMk id="5" creationId="{8295B445-91D7-751B-2208-4D476803E708}"/>
          </ac:spMkLst>
        </pc:spChg>
        <pc:spChg chg="add mod ord">
          <ac:chgData name="Jennifer Quiroz" userId="607faf1f-a0fe-44a4-acc8-3568ceeae521" providerId="ADAL" clId="{E02DE750-6C41-4776-BA79-65C3F3106FBC}" dt="2023-05-24T18:41:38.180" v="2248" actId="1076"/>
          <ac:spMkLst>
            <pc:docMk/>
            <pc:sldMk cId="985215528" sldId="542"/>
            <ac:spMk id="6" creationId="{3492B90B-0783-A724-3FFE-B387F5D68702}"/>
          </ac:spMkLst>
        </pc:spChg>
        <pc:spChg chg="del mod">
          <ac:chgData name="Jennifer Quiroz" userId="607faf1f-a0fe-44a4-acc8-3568ceeae521" providerId="ADAL" clId="{E02DE750-6C41-4776-BA79-65C3F3106FBC}" dt="2023-05-24T18:30:26.817" v="12" actId="478"/>
          <ac:spMkLst>
            <pc:docMk/>
            <pc:sldMk cId="985215528" sldId="542"/>
            <ac:spMk id="7" creationId="{16F6FBCF-89AB-6DB6-734B-45E8F9900BD3}"/>
          </ac:spMkLst>
        </pc:spChg>
        <pc:spChg chg="del mod">
          <ac:chgData name="Jennifer Quiroz" userId="607faf1f-a0fe-44a4-acc8-3568ceeae521" providerId="ADAL" clId="{E02DE750-6C41-4776-BA79-65C3F3106FBC}" dt="2023-05-24T18:30:31.539" v="16" actId="478"/>
          <ac:spMkLst>
            <pc:docMk/>
            <pc:sldMk cId="985215528" sldId="542"/>
            <ac:spMk id="8" creationId="{20B73EB9-3026-419A-07C9-D85A01226A0F}"/>
          </ac:spMkLst>
        </pc:spChg>
        <pc:spChg chg="add mod ord">
          <ac:chgData name="Jennifer Quiroz" userId="607faf1f-a0fe-44a4-acc8-3568ceeae521" providerId="ADAL" clId="{E02DE750-6C41-4776-BA79-65C3F3106FBC}" dt="2023-05-24T18:42:34.379" v="2561" actId="20577"/>
          <ac:spMkLst>
            <pc:docMk/>
            <pc:sldMk cId="985215528" sldId="542"/>
            <ac:spMk id="9" creationId="{5BA8EAA0-DDED-3D1A-7EF6-4B49A63C424B}"/>
          </ac:spMkLst>
        </pc:spChg>
        <pc:picChg chg="del">
          <ac:chgData name="Jennifer Quiroz" userId="607faf1f-a0fe-44a4-acc8-3568ceeae521" providerId="ADAL" clId="{E02DE750-6C41-4776-BA79-65C3F3106FBC}" dt="2023-05-24T18:30:18.770" v="7" actId="478"/>
          <ac:picMkLst>
            <pc:docMk/>
            <pc:sldMk cId="985215528" sldId="542"/>
            <ac:picMk id="280" creationId="{00000000-0000-0000-0000-000000000000}"/>
          </ac:picMkLst>
        </pc:picChg>
      </pc:sldChg>
      <pc:sldChg chg="add">
        <pc:chgData name="Jennifer Quiroz" userId="607faf1f-a0fe-44a4-acc8-3568ceeae521" providerId="ADAL" clId="{E02DE750-6C41-4776-BA79-65C3F3106FBC}" dt="2023-05-24T18:37:29.112" v="1254" actId="2890"/>
        <pc:sldMkLst>
          <pc:docMk/>
          <pc:sldMk cId="2943785433" sldId="543"/>
        </pc:sldMkLst>
      </pc:sldChg>
      <pc:sldChg chg="new del">
        <pc:chgData name="Jennifer Quiroz" userId="607faf1f-a0fe-44a4-acc8-3568ceeae521" providerId="ADAL" clId="{E02DE750-6C41-4776-BA79-65C3F3106FBC}" dt="2023-05-24T18:37:24.553" v="1253" actId="680"/>
        <pc:sldMkLst>
          <pc:docMk/>
          <pc:sldMk cId="3255583431" sldId="54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BC304A-5549-48E1-96D0-8299EA204F72}"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AA4464B1-1F50-4845-8394-59D36B03E862}">
      <dgm:prSet/>
      <dgm:spPr/>
      <dgm:t>
        <a:bodyPr/>
        <a:lstStyle/>
        <a:p>
          <a:r>
            <a:rPr lang="en-US" b="0" i="0" dirty="0"/>
            <a:t>Your child’s father/mother (your ex) asks to borrow $50.   </a:t>
          </a:r>
          <a:endParaRPr lang="en-US" dirty="0"/>
        </a:p>
      </dgm:t>
    </dgm:pt>
    <dgm:pt modelId="{E647A19A-9F7A-4843-9C0A-CCFD621A113E}" type="parTrans" cxnId="{BB5433A8-1D0A-408C-9F2B-2264E70FF3CC}">
      <dgm:prSet/>
      <dgm:spPr/>
      <dgm:t>
        <a:bodyPr/>
        <a:lstStyle/>
        <a:p>
          <a:endParaRPr lang="en-US"/>
        </a:p>
      </dgm:t>
    </dgm:pt>
    <dgm:pt modelId="{59E3AD7F-0694-4D3F-818D-81BA4EED1822}" type="sibTrans" cxnId="{BB5433A8-1D0A-408C-9F2B-2264E70FF3CC}">
      <dgm:prSet/>
      <dgm:spPr/>
      <dgm:t>
        <a:bodyPr/>
        <a:lstStyle/>
        <a:p>
          <a:endParaRPr lang="en-US"/>
        </a:p>
      </dgm:t>
    </dgm:pt>
    <dgm:pt modelId="{2D75B8DA-7D67-4E65-B1AC-398122FD06E5}">
      <dgm:prSet/>
      <dgm:spPr/>
      <dgm:t>
        <a:bodyPr/>
        <a:lstStyle/>
        <a:p>
          <a:r>
            <a:rPr lang="en-US" b="0" i="0" dirty="0"/>
            <a:t>Your teenage son wants you to buy Nike shoes that are $200.</a:t>
          </a:r>
          <a:endParaRPr lang="en-US" dirty="0"/>
        </a:p>
      </dgm:t>
    </dgm:pt>
    <dgm:pt modelId="{6D731507-E27B-472D-8736-D8704C0DA3AA}" type="parTrans" cxnId="{AC9CE723-AA3B-4A89-BD79-CF55DB414E2E}">
      <dgm:prSet/>
      <dgm:spPr/>
      <dgm:t>
        <a:bodyPr/>
        <a:lstStyle/>
        <a:p>
          <a:endParaRPr lang="en-US"/>
        </a:p>
      </dgm:t>
    </dgm:pt>
    <dgm:pt modelId="{AB3F62D2-0B63-4092-8D11-A572A43D8602}" type="sibTrans" cxnId="{AC9CE723-AA3B-4A89-BD79-CF55DB414E2E}">
      <dgm:prSet/>
      <dgm:spPr/>
      <dgm:t>
        <a:bodyPr/>
        <a:lstStyle/>
        <a:p>
          <a:endParaRPr lang="en-US"/>
        </a:p>
      </dgm:t>
    </dgm:pt>
    <dgm:pt modelId="{78EE4DED-293F-4992-98E9-AB060406C810}">
      <dgm:prSet/>
      <dgm:spPr/>
      <dgm:t>
        <a:bodyPr/>
        <a:lstStyle/>
        <a:p>
          <a:r>
            <a:rPr lang="en-US" b="0" i="0" dirty="0"/>
            <a:t>Your friends invite you to go out for the evening but it’s towards the end of the month and you’re running low on funds.  You know it could include paying for dinner, drinks, cover charge, etc.   </a:t>
          </a:r>
          <a:endParaRPr lang="en-US" dirty="0"/>
        </a:p>
      </dgm:t>
    </dgm:pt>
    <dgm:pt modelId="{07497B0B-5189-465E-95CA-D0EF61CD6D86}" type="parTrans" cxnId="{9FA54034-07A1-4443-9B15-CC0685928E2A}">
      <dgm:prSet/>
      <dgm:spPr/>
      <dgm:t>
        <a:bodyPr/>
        <a:lstStyle/>
        <a:p>
          <a:endParaRPr lang="en-US"/>
        </a:p>
      </dgm:t>
    </dgm:pt>
    <dgm:pt modelId="{D6A7D770-FDCE-4ACA-BFCA-6C87FE25A899}" type="sibTrans" cxnId="{9FA54034-07A1-4443-9B15-CC0685928E2A}">
      <dgm:prSet/>
      <dgm:spPr/>
      <dgm:t>
        <a:bodyPr/>
        <a:lstStyle/>
        <a:p>
          <a:endParaRPr lang="en-US"/>
        </a:p>
      </dgm:t>
    </dgm:pt>
    <dgm:pt modelId="{06C42553-6D56-4F01-95AA-6071430DB393}">
      <dgm:prSet/>
      <dgm:spPr/>
      <dgm:t>
        <a:bodyPr/>
        <a:lstStyle/>
        <a:p>
          <a:r>
            <a:rPr lang="en-US" b="0" i="0" dirty="0"/>
            <a:t>Your child’s birthday is coming, and you really want to have a nice party for him/her and get a nice gift.   </a:t>
          </a:r>
          <a:endParaRPr lang="en-US" dirty="0"/>
        </a:p>
      </dgm:t>
    </dgm:pt>
    <dgm:pt modelId="{7931695A-4682-4A5C-9299-5DBB0A23D587}" type="parTrans" cxnId="{10DD8AE2-44AF-4EE1-9A82-EDC24CB50270}">
      <dgm:prSet/>
      <dgm:spPr/>
      <dgm:t>
        <a:bodyPr/>
        <a:lstStyle/>
        <a:p>
          <a:endParaRPr lang="en-US"/>
        </a:p>
      </dgm:t>
    </dgm:pt>
    <dgm:pt modelId="{07F0DAFA-E997-4C64-8A16-91D18068CC85}" type="sibTrans" cxnId="{10DD8AE2-44AF-4EE1-9A82-EDC24CB50270}">
      <dgm:prSet/>
      <dgm:spPr/>
      <dgm:t>
        <a:bodyPr/>
        <a:lstStyle/>
        <a:p>
          <a:endParaRPr lang="en-US"/>
        </a:p>
      </dgm:t>
    </dgm:pt>
    <dgm:pt modelId="{0DC4EE48-603D-4B02-8940-F1C22BC145D8}">
      <dgm:prSet/>
      <dgm:spPr/>
      <dgm:t>
        <a:bodyPr/>
        <a:lstStyle/>
        <a:p>
          <a:r>
            <a:rPr lang="en-US" b="0" i="0" dirty="0"/>
            <a:t>You’re at the end of the month and you have two bills to pay, your cell phone bill and your car insurance.  But you only enough to pay one of them. </a:t>
          </a:r>
          <a:endParaRPr lang="en-US" dirty="0"/>
        </a:p>
      </dgm:t>
    </dgm:pt>
    <dgm:pt modelId="{3065559C-BFF6-4EB2-B947-B92D57B2C8E2}" type="parTrans" cxnId="{758B30BF-FDD1-42D4-B7F7-C18702EA33D2}">
      <dgm:prSet/>
      <dgm:spPr/>
      <dgm:t>
        <a:bodyPr/>
        <a:lstStyle/>
        <a:p>
          <a:endParaRPr lang="en-US"/>
        </a:p>
      </dgm:t>
    </dgm:pt>
    <dgm:pt modelId="{8D8B17CB-9C59-4310-A0F4-F6290E54B508}" type="sibTrans" cxnId="{758B30BF-FDD1-42D4-B7F7-C18702EA33D2}">
      <dgm:prSet/>
      <dgm:spPr/>
      <dgm:t>
        <a:bodyPr/>
        <a:lstStyle/>
        <a:p>
          <a:endParaRPr lang="en-US"/>
        </a:p>
      </dgm:t>
    </dgm:pt>
    <dgm:pt modelId="{9408C889-1B8E-4DFE-ACFD-E7CB6126B2BF}">
      <dgm:prSet/>
      <dgm:spPr/>
      <dgm:t>
        <a:bodyPr/>
        <a:lstStyle/>
        <a:p>
          <a:r>
            <a:rPr lang="en-US" b="0" i="0" dirty="0"/>
            <a:t>You get an unexpected bonus at work and there are many things you’re thinking about doing—having some fun, paying a bill, saving some, buying a gift for kids, etc.   </a:t>
          </a:r>
          <a:endParaRPr lang="en-US" dirty="0"/>
        </a:p>
      </dgm:t>
    </dgm:pt>
    <dgm:pt modelId="{9AF5DC4A-04C4-4CF9-9AB4-F9D05B053677}" type="parTrans" cxnId="{1280E38F-6316-4A35-B8BA-4EBC161B2CC4}">
      <dgm:prSet/>
      <dgm:spPr/>
      <dgm:t>
        <a:bodyPr/>
        <a:lstStyle/>
        <a:p>
          <a:endParaRPr lang="en-US"/>
        </a:p>
      </dgm:t>
    </dgm:pt>
    <dgm:pt modelId="{5A44B458-824E-4605-8149-C52363CB0A39}" type="sibTrans" cxnId="{1280E38F-6316-4A35-B8BA-4EBC161B2CC4}">
      <dgm:prSet/>
      <dgm:spPr/>
      <dgm:t>
        <a:bodyPr/>
        <a:lstStyle/>
        <a:p>
          <a:endParaRPr lang="en-US"/>
        </a:p>
      </dgm:t>
    </dgm:pt>
    <dgm:pt modelId="{1C94F07A-7F79-4D00-80E8-1675D5B9833E}">
      <dgm:prSet/>
      <dgm:spPr/>
      <dgm:t>
        <a:bodyPr/>
        <a:lstStyle/>
        <a:p>
          <a:r>
            <a:rPr lang="en-US" b="0" i="0" dirty="0"/>
            <a:t>You are working in an office and are still new.  There is an event coming up (office party, potluck, baby shower, etc.) and everyone is contributing.   </a:t>
          </a:r>
          <a:endParaRPr lang="en-US" dirty="0"/>
        </a:p>
      </dgm:t>
    </dgm:pt>
    <dgm:pt modelId="{5B4169B4-EEDE-4079-B4B6-A45613AE88AD}" type="parTrans" cxnId="{1613EB59-FC04-4714-8A4F-1DA8FC5BE14F}">
      <dgm:prSet/>
      <dgm:spPr/>
      <dgm:t>
        <a:bodyPr/>
        <a:lstStyle/>
        <a:p>
          <a:endParaRPr lang="en-US"/>
        </a:p>
      </dgm:t>
    </dgm:pt>
    <dgm:pt modelId="{037F2753-6D7F-4177-BB62-817A2D682D2C}" type="sibTrans" cxnId="{1613EB59-FC04-4714-8A4F-1DA8FC5BE14F}">
      <dgm:prSet/>
      <dgm:spPr/>
      <dgm:t>
        <a:bodyPr/>
        <a:lstStyle/>
        <a:p>
          <a:endParaRPr lang="en-US"/>
        </a:p>
      </dgm:t>
    </dgm:pt>
    <dgm:pt modelId="{53C1EA49-787A-4112-ABED-9DD6F0F5E9D4}">
      <dgm:prSet/>
      <dgm:spPr/>
      <dgm:t>
        <a:bodyPr/>
        <a:lstStyle/>
        <a:p>
          <a:r>
            <a:rPr lang="en-US" b="0" i="0"/>
            <a:t>You got a new job, and you want to celebrate your first paycheck.  </a:t>
          </a:r>
          <a:endParaRPr lang="en-US" dirty="0"/>
        </a:p>
      </dgm:t>
    </dgm:pt>
    <dgm:pt modelId="{D62F3945-AB03-408F-87A5-BBC82AB237DC}" type="parTrans" cxnId="{4B0E58CD-F617-4EFB-B7C2-5E1189C1392C}">
      <dgm:prSet/>
      <dgm:spPr/>
      <dgm:t>
        <a:bodyPr/>
        <a:lstStyle/>
        <a:p>
          <a:endParaRPr lang="en-US"/>
        </a:p>
      </dgm:t>
    </dgm:pt>
    <dgm:pt modelId="{02723452-A468-4D03-8BE2-B11262940A5C}" type="sibTrans" cxnId="{4B0E58CD-F617-4EFB-B7C2-5E1189C1392C}">
      <dgm:prSet/>
      <dgm:spPr/>
      <dgm:t>
        <a:bodyPr/>
        <a:lstStyle/>
        <a:p>
          <a:endParaRPr lang="en-US"/>
        </a:p>
      </dgm:t>
    </dgm:pt>
    <dgm:pt modelId="{A3E2CFB4-76CC-4A12-8CCC-8786990697BD}">
      <dgm:prSet/>
      <dgm:spPr/>
      <dgm:t>
        <a:bodyPr/>
        <a:lstStyle/>
        <a:p>
          <a:r>
            <a:rPr lang="en-US" b="0" i="0"/>
            <a:t>Your toddler wants a toy or candy at the grocery store and is throwing a tantrum on the floor. </a:t>
          </a:r>
          <a:endParaRPr lang="en-US" dirty="0"/>
        </a:p>
      </dgm:t>
    </dgm:pt>
    <dgm:pt modelId="{D378924B-A735-4507-99DE-BBE838C93F4A}" type="parTrans" cxnId="{BD3CAFF6-771C-43FA-AFDC-3750634FF364}">
      <dgm:prSet/>
      <dgm:spPr/>
      <dgm:t>
        <a:bodyPr/>
        <a:lstStyle/>
        <a:p>
          <a:endParaRPr lang="en-US"/>
        </a:p>
      </dgm:t>
    </dgm:pt>
    <dgm:pt modelId="{176F0B97-F9F4-4559-8CEB-FA73BFC3F41E}" type="sibTrans" cxnId="{BD3CAFF6-771C-43FA-AFDC-3750634FF364}">
      <dgm:prSet/>
      <dgm:spPr/>
      <dgm:t>
        <a:bodyPr/>
        <a:lstStyle/>
        <a:p>
          <a:endParaRPr lang="en-US"/>
        </a:p>
      </dgm:t>
    </dgm:pt>
    <dgm:pt modelId="{D8ED4748-47BD-4CEE-AEF6-353F87F29C9C}" type="pres">
      <dgm:prSet presAssocID="{A5BC304A-5549-48E1-96D0-8299EA204F72}" presName="diagram" presStyleCnt="0">
        <dgm:presLayoutVars>
          <dgm:dir/>
          <dgm:resizeHandles val="exact"/>
        </dgm:presLayoutVars>
      </dgm:prSet>
      <dgm:spPr/>
    </dgm:pt>
    <dgm:pt modelId="{01880357-8D00-4944-83C5-47A31267579B}" type="pres">
      <dgm:prSet presAssocID="{AA4464B1-1F50-4845-8394-59D36B03E862}" presName="node" presStyleLbl="node1" presStyleIdx="0" presStyleCnt="9">
        <dgm:presLayoutVars>
          <dgm:bulletEnabled val="1"/>
        </dgm:presLayoutVars>
      </dgm:prSet>
      <dgm:spPr/>
    </dgm:pt>
    <dgm:pt modelId="{402E6D78-FFDA-47F0-8295-979511460B75}" type="pres">
      <dgm:prSet presAssocID="{59E3AD7F-0694-4D3F-818D-81BA4EED1822}" presName="sibTrans" presStyleCnt="0"/>
      <dgm:spPr/>
    </dgm:pt>
    <dgm:pt modelId="{79077C45-71EF-44B2-A26B-1E20E52D5499}" type="pres">
      <dgm:prSet presAssocID="{53C1EA49-787A-4112-ABED-9DD6F0F5E9D4}" presName="node" presStyleLbl="node1" presStyleIdx="1" presStyleCnt="9">
        <dgm:presLayoutVars>
          <dgm:bulletEnabled val="1"/>
        </dgm:presLayoutVars>
      </dgm:prSet>
      <dgm:spPr/>
    </dgm:pt>
    <dgm:pt modelId="{DB10BC29-6DD0-4BB8-BD60-03A6B63DFCE2}" type="pres">
      <dgm:prSet presAssocID="{02723452-A468-4D03-8BE2-B11262940A5C}" presName="sibTrans" presStyleCnt="0"/>
      <dgm:spPr/>
    </dgm:pt>
    <dgm:pt modelId="{5181D4DD-C9F3-42E2-847E-59E5C4812448}" type="pres">
      <dgm:prSet presAssocID="{2D75B8DA-7D67-4E65-B1AC-398122FD06E5}" presName="node" presStyleLbl="node1" presStyleIdx="2" presStyleCnt="9">
        <dgm:presLayoutVars>
          <dgm:bulletEnabled val="1"/>
        </dgm:presLayoutVars>
      </dgm:prSet>
      <dgm:spPr/>
    </dgm:pt>
    <dgm:pt modelId="{78E96595-3447-479E-BA47-6707E4B79550}" type="pres">
      <dgm:prSet presAssocID="{AB3F62D2-0B63-4092-8D11-A572A43D8602}" presName="sibTrans" presStyleCnt="0"/>
      <dgm:spPr/>
    </dgm:pt>
    <dgm:pt modelId="{C3136CA1-22DC-4103-AC62-B793098D764C}" type="pres">
      <dgm:prSet presAssocID="{78EE4DED-293F-4992-98E9-AB060406C810}" presName="node" presStyleLbl="node1" presStyleIdx="3" presStyleCnt="9">
        <dgm:presLayoutVars>
          <dgm:bulletEnabled val="1"/>
        </dgm:presLayoutVars>
      </dgm:prSet>
      <dgm:spPr/>
    </dgm:pt>
    <dgm:pt modelId="{20154F52-262A-45C0-8D22-6ABDA006FA3D}" type="pres">
      <dgm:prSet presAssocID="{D6A7D770-FDCE-4ACA-BFCA-6C87FE25A899}" presName="sibTrans" presStyleCnt="0"/>
      <dgm:spPr/>
    </dgm:pt>
    <dgm:pt modelId="{A8E6D1E6-15E6-493C-B744-E695DE079917}" type="pres">
      <dgm:prSet presAssocID="{06C42553-6D56-4F01-95AA-6071430DB393}" presName="node" presStyleLbl="node1" presStyleIdx="4" presStyleCnt="9">
        <dgm:presLayoutVars>
          <dgm:bulletEnabled val="1"/>
        </dgm:presLayoutVars>
      </dgm:prSet>
      <dgm:spPr/>
    </dgm:pt>
    <dgm:pt modelId="{8BC18213-12E7-45A3-BDE3-D651A2B95DE4}" type="pres">
      <dgm:prSet presAssocID="{07F0DAFA-E997-4C64-8A16-91D18068CC85}" presName="sibTrans" presStyleCnt="0"/>
      <dgm:spPr/>
    </dgm:pt>
    <dgm:pt modelId="{68C76462-303E-4898-95CE-0F72E39EAC64}" type="pres">
      <dgm:prSet presAssocID="{0DC4EE48-603D-4B02-8940-F1C22BC145D8}" presName="node" presStyleLbl="node1" presStyleIdx="5" presStyleCnt="9">
        <dgm:presLayoutVars>
          <dgm:bulletEnabled val="1"/>
        </dgm:presLayoutVars>
      </dgm:prSet>
      <dgm:spPr/>
    </dgm:pt>
    <dgm:pt modelId="{7F9D72D0-42BF-4C99-98DF-A99CE3995CC7}" type="pres">
      <dgm:prSet presAssocID="{8D8B17CB-9C59-4310-A0F4-F6290E54B508}" presName="sibTrans" presStyleCnt="0"/>
      <dgm:spPr/>
    </dgm:pt>
    <dgm:pt modelId="{784E46D5-9F66-4D46-BDF1-1D5CA8E13ED9}" type="pres">
      <dgm:prSet presAssocID="{9408C889-1B8E-4DFE-ACFD-E7CB6126B2BF}" presName="node" presStyleLbl="node1" presStyleIdx="6" presStyleCnt="9">
        <dgm:presLayoutVars>
          <dgm:bulletEnabled val="1"/>
        </dgm:presLayoutVars>
      </dgm:prSet>
      <dgm:spPr/>
    </dgm:pt>
    <dgm:pt modelId="{10AF9B29-0DA2-4291-9984-1185E4339A28}" type="pres">
      <dgm:prSet presAssocID="{5A44B458-824E-4605-8149-C52363CB0A39}" presName="sibTrans" presStyleCnt="0"/>
      <dgm:spPr/>
    </dgm:pt>
    <dgm:pt modelId="{2CED9410-DB4B-435B-AFFE-AE91869590F1}" type="pres">
      <dgm:prSet presAssocID="{A3E2CFB4-76CC-4A12-8CCC-8786990697BD}" presName="node" presStyleLbl="node1" presStyleIdx="7" presStyleCnt="9">
        <dgm:presLayoutVars>
          <dgm:bulletEnabled val="1"/>
        </dgm:presLayoutVars>
      </dgm:prSet>
      <dgm:spPr/>
    </dgm:pt>
    <dgm:pt modelId="{B772C1B0-D4E2-406F-9A72-F2A0438894B6}" type="pres">
      <dgm:prSet presAssocID="{176F0B97-F9F4-4559-8CEB-FA73BFC3F41E}" presName="sibTrans" presStyleCnt="0"/>
      <dgm:spPr/>
    </dgm:pt>
    <dgm:pt modelId="{CC6D1A00-3314-44D7-AE0A-97B1BBD617A6}" type="pres">
      <dgm:prSet presAssocID="{1C94F07A-7F79-4D00-80E8-1675D5B9833E}" presName="node" presStyleLbl="node1" presStyleIdx="8" presStyleCnt="9">
        <dgm:presLayoutVars>
          <dgm:bulletEnabled val="1"/>
        </dgm:presLayoutVars>
      </dgm:prSet>
      <dgm:spPr/>
    </dgm:pt>
  </dgm:ptLst>
  <dgm:cxnLst>
    <dgm:cxn modelId="{AC9CE723-AA3B-4A89-BD79-CF55DB414E2E}" srcId="{A5BC304A-5549-48E1-96D0-8299EA204F72}" destId="{2D75B8DA-7D67-4E65-B1AC-398122FD06E5}" srcOrd="2" destOrd="0" parTransId="{6D731507-E27B-472D-8736-D8704C0DA3AA}" sibTransId="{AB3F62D2-0B63-4092-8D11-A572A43D8602}"/>
    <dgm:cxn modelId="{9FA54034-07A1-4443-9B15-CC0685928E2A}" srcId="{A5BC304A-5549-48E1-96D0-8299EA204F72}" destId="{78EE4DED-293F-4992-98E9-AB060406C810}" srcOrd="3" destOrd="0" parTransId="{07497B0B-5189-465E-95CA-D0EF61CD6D86}" sibTransId="{D6A7D770-FDCE-4ACA-BFCA-6C87FE25A899}"/>
    <dgm:cxn modelId="{98DA895C-C5A2-4721-B346-B242E7C62674}" type="presOf" srcId="{53C1EA49-787A-4112-ABED-9DD6F0F5E9D4}" destId="{79077C45-71EF-44B2-A26B-1E20E52D5499}" srcOrd="0" destOrd="0" presId="urn:microsoft.com/office/officeart/2005/8/layout/default"/>
    <dgm:cxn modelId="{80915441-055B-4416-B0E2-DC3B9323B73C}" type="presOf" srcId="{1C94F07A-7F79-4D00-80E8-1675D5B9833E}" destId="{CC6D1A00-3314-44D7-AE0A-97B1BBD617A6}" srcOrd="0" destOrd="0" presId="urn:microsoft.com/office/officeart/2005/8/layout/default"/>
    <dgm:cxn modelId="{3810BF46-CD5E-46BD-B442-C8FBF2E6FC15}" type="presOf" srcId="{2D75B8DA-7D67-4E65-B1AC-398122FD06E5}" destId="{5181D4DD-C9F3-42E2-847E-59E5C4812448}" srcOrd="0" destOrd="0" presId="urn:microsoft.com/office/officeart/2005/8/layout/default"/>
    <dgm:cxn modelId="{CC410C59-BFDF-4688-8CBE-3EF63AC39C58}" type="presOf" srcId="{9408C889-1B8E-4DFE-ACFD-E7CB6126B2BF}" destId="{784E46D5-9F66-4D46-BDF1-1D5CA8E13ED9}" srcOrd="0" destOrd="0" presId="urn:microsoft.com/office/officeart/2005/8/layout/default"/>
    <dgm:cxn modelId="{1613EB59-FC04-4714-8A4F-1DA8FC5BE14F}" srcId="{A5BC304A-5549-48E1-96D0-8299EA204F72}" destId="{1C94F07A-7F79-4D00-80E8-1675D5B9833E}" srcOrd="8" destOrd="0" parTransId="{5B4169B4-EEDE-4079-B4B6-A45613AE88AD}" sibTransId="{037F2753-6D7F-4177-BB62-817A2D682D2C}"/>
    <dgm:cxn modelId="{1280E38F-6316-4A35-B8BA-4EBC161B2CC4}" srcId="{A5BC304A-5549-48E1-96D0-8299EA204F72}" destId="{9408C889-1B8E-4DFE-ACFD-E7CB6126B2BF}" srcOrd="6" destOrd="0" parTransId="{9AF5DC4A-04C4-4CF9-9AB4-F9D05B053677}" sibTransId="{5A44B458-824E-4605-8149-C52363CB0A39}"/>
    <dgm:cxn modelId="{3081039E-AC3C-4857-B7CB-602023253E1A}" type="presOf" srcId="{0DC4EE48-603D-4B02-8940-F1C22BC145D8}" destId="{68C76462-303E-4898-95CE-0F72E39EAC64}" srcOrd="0" destOrd="0" presId="urn:microsoft.com/office/officeart/2005/8/layout/default"/>
    <dgm:cxn modelId="{BB5433A8-1D0A-408C-9F2B-2264E70FF3CC}" srcId="{A5BC304A-5549-48E1-96D0-8299EA204F72}" destId="{AA4464B1-1F50-4845-8394-59D36B03E862}" srcOrd="0" destOrd="0" parTransId="{E647A19A-9F7A-4843-9C0A-CCFD621A113E}" sibTransId="{59E3AD7F-0694-4D3F-818D-81BA4EED1822}"/>
    <dgm:cxn modelId="{BEDF65B6-6FBB-4E3B-BD59-10268A571572}" type="presOf" srcId="{A5BC304A-5549-48E1-96D0-8299EA204F72}" destId="{D8ED4748-47BD-4CEE-AEF6-353F87F29C9C}" srcOrd="0" destOrd="0" presId="urn:microsoft.com/office/officeart/2005/8/layout/default"/>
    <dgm:cxn modelId="{758B30BF-FDD1-42D4-B7F7-C18702EA33D2}" srcId="{A5BC304A-5549-48E1-96D0-8299EA204F72}" destId="{0DC4EE48-603D-4B02-8940-F1C22BC145D8}" srcOrd="5" destOrd="0" parTransId="{3065559C-BFF6-4EB2-B947-B92D57B2C8E2}" sibTransId="{8D8B17CB-9C59-4310-A0F4-F6290E54B508}"/>
    <dgm:cxn modelId="{148D38CB-0A4D-4472-99BC-4BD7A734C42D}" type="presOf" srcId="{06C42553-6D56-4F01-95AA-6071430DB393}" destId="{A8E6D1E6-15E6-493C-B744-E695DE079917}" srcOrd="0" destOrd="0" presId="urn:microsoft.com/office/officeart/2005/8/layout/default"/>
    <dgm:cxn modelId="{1A247BCB-593E-4851-B05D-F788C80BAC88}" type="presOf" srcId="{AA4464B1-1F50-4845-8394-59D36B03E862}" destId="{01880357-8D00-4944-83C5-47A31267579B}" srcOrd="0" destOrd="0" presId="urn:microsoft.com/office/officeart/2005/8/layout/default"/>
    <dgm:cxn modelId="{4B0E58CD-F617-4EFB-B7C2-5E1189C1392C}" srcId="{A5BC304A-5549-48E1-96D0-8299EA204F72}" destId="{53C1EA49-787A-4112-ABED-9DD6F0F5E9D4}" srcOrd="1" destOrd="0" parTransId="{D62F3945-AB03-408F-87A5-BBC82AB237DC}" sibTransId="{02723452-A468-4D03-8BE2-B11262940A5C}"/>
    <dgm:cxn modelId="{323C34D5-6B99-4AA8-A70D-4A84971DE439}" type="presOf" srcId="{78EE4DED-293F-4992-98E9-AB060406C810}" destId="{C3136CA1-22DC-4103-AC62-B793098D764C}" srcOrd="0" destOrd="0" presId="urn:microsoft.com/office/officeart/2005/8/layout/default"/>
    <dgm:cxn modelId="{10DD8AE2-44AF-4EE1-9A82-EDC24CB50270}" srcId="{A5BC304A-5549-48E1-96D0-8299EA204F72}" destId="{06C42553-6D56-4F01-95AA-6071430DB393}" srcOrd="4" destOrd="0" parTransId="{7931695A-4682-4A5C-9299-5DBB0A23D587}" sibTransId="{07F0DAFA-E997-4C64-8A16-91D18068CC85}"/>
    <dgm:cxn modelId="{1D2591F5-9A4B-48C9-942F-87FC48A58A5A}" type="presOf" srcId="{A3E2CFB4-76CC-4A12-8CCC-8786990697BD}" destId="{2CED9410-DB4B-435B-AFFE-AE91869590F1}" srcOrd="0" destOrd="0" presId="urn:microsoft.com/office/officeart/2005/8/layout/default"/>
    <dgm:cxn modelId="{BD3CAFF6-771C-43FA-AFDC-3750634FF364}" srcId="{A5BC304A-5549-48E1-96D0-8299EA204F72}" destId="{A3E2CFB4-76CC-4A12-8CCC-8786990697BD}" srcOrd="7" destOrd="0" parTransId="{D378924B-A735-4507-99DE-BBE838C93F4A}" sibTransId="{176F0B97-F9F4-4559-8CEB-FA73BFC3F41E}"/>
    <dgm:cxn modelId="{6DF6BA36-D9DB-4AE7-98B7-EFD608D2AA83}" type="presParOf" srcId="{D8ED4748-47BD-4CEE-AEF6-353F87F29C9C}" destId="{01880357-8D00-4944-83C5-47A31267579B}" srcOrd="0" destOrd="0" presId="urn:microsoft.com/office/officeart/2005/8/layout/default"/>
    <dgm:cxn modelId="{8085FAFC-0BB4-44BC-95E8-388064BC2A65}" type="presParOf" srcId="{D8ED4748-47BD-4CEE-AEF6-353F87F29C9C}" destId="{402E6D78-FFDA-47F0-8295-979511460B75}" srcOrd="1" destOrd="0" presId="urn:microsoft.com/office/officeart/2005/8/layout/default"/>
    <dgm:cxn modelId="{F4F0E6A0-94FF-46BC-88AF-286E31632BE9}" type="presParOf" srcId="{D8ED4748-47BD-4CEE-AEF6-353F87F29C9C}" destId="{79077C45-71EF-44B2-A26B-1E20E52D5499}" srcOrd="2" destOrd="0" presId="urn:microsoft.com/office/officeart/2005/8/layout/default"/>
    <dgm:cxn modelId="{B79FC984-15F5-44E5-9C2F-EBE189598EA8}" type="presParOf" srcId="{D8ED4748-47BD-4CEE-AEF6-353F87F29C9C}" destId="{DB10BC29-6DD0-4BB8-BD60-03A6B63DFCE2}" srcOrd="3" destOrd="0" presId="urn:microsoft.com/office/officeart/2005/8/layout/default"/>
    <dgm:cxn modelId="{14391FE5-B457-4F8A-B464-8400039B8468}" type="presParOf" srcId="{D8ED4748-47BD-4CEE-AEF6-353F87F29C9C}" destId="{5181D4DD-C9F3-42E2-847E-59E5C4812448}" srcOrd="4" destOrd="0" presId="urn:microsoft.com/office/officeart/2005/8/layout/default"/>
    <dgm:cxn modelId="{B88607ED-7C1D-41C8-9312-F4853DD1B3C8}" type="presParOf" srcId="{D8ED4748-47BD-4CEE-AEF6-353F87F29C9C}" destId="{78E96595-3447-479E-BA47-6707E4B79550}" srcOrd="5" destOrd="0" presId="urn:microsoft.com/office/officeart/2005/8/layout/default"/>
    <dgm:cxn modelId="{F239911A-7162-4A78-820E-84076206E152}" type="presParOf" srcId="{D8ED4748-47BD-4CEE-AEF6-353F87F29C9C}" destId="{C3136CA1-22DC-4103-AC62-B793098D764C}" srcOrd="6" destOrd="0" presId="urn:microsoft.com/office/officeart/2005/8/layout/default"/>
    <dgm:cxn modelId="{F3A64D72-08C3-476B-9FA2-FA2837A52B37}" type="presParOf" srcId="{D8ED4748-47BD-4CEE-AEF6-353F87F29C9C}" destId="{20154F52-262A-45C0-8D22-6ABDA006FA3D}" srcOrd="7" destOrd="0" presId="urn:microsoft.com/office/officeart/2005/8/layout/default"/>
    <dgm:cxn modelId="{CBA41AD9-3939-45B5-AA27-E8A95AB687B8}" type="presParOf" srcId="{D8ED4748-47BD-4CEE-AEF6-353F87F29C9C}" destId="{A8E6D1E6-15E6-493C-B744-E695DE079917}" srcOrd="8" destOrd="0" presId="urn:microsoft.com/office/officeart/2005/8/layout/default"/>
    <dgm:cxn modelId="{A7A7E6FE-0F55-4939-A8DE-B9DC8517FA14}" type="presParOf" srcId="{D8ED4748-47BD-4CEE-AEF6-353F87F29C9C}" destId="{8BC18213-12E7-45A3-BDE3-D651A2B95DE4}" srcOrd="9" destOrd="0" presId="urn:microsoft.com/office/officeart/2005/8/layout/default"/>
    <dgm:cxn modelId="{B19D23EB-9C09-41BA-A4F6-9D2FD97ED1A0}" type="presParOf" srcId="{D8ED4748-47BD-4CEE-AEF6-353F87F29C9C}" destId="{68C76462-303E-4898-95CE-0F72E39EAC64}" srcOrd="10" destOrd="0" presId="urn:microsoft.com/office/officeart/2005/8/layout/default"/>
    <dgm:cxn modelId="{11EB96D5-587D-4598-A23B-567BAD80935E}" type="presParOf" srcId="{D8ED4748-47BD-4CEE-AEF6-353F87F29C9C}" destId="{7F9D72D0-42BF-4C99-98DF-A99CE3995CC7}" srcOrd="11" destOrd="0" presId="urn:microsoft.com/office/officeart/2005/8/layout/default"/>
    <dgm:cxn modelId="{05BB2367-1CA1-48FD-AB58-C039C732136F}" type="presParOf" srcId="{D8ED4748-47BD-4CEE-AEF6-353F87F29C9C}" destId="{784E46D5-9F66-4D46-BDF1-1D5CA8E13ED9}" srcOrd="12" destOrd="0" presId="urn:microsoft.com/office/officeart/2005/8/layout/default"/>
    <dgm:cxn modelId="{F2FD1E6C-C8FE-4314-B2B1-945C344FB4D6}" type="presParOf" srcId="{D8ED4748-47BD-4CEE-AEF6-353F87F29C9C}" destId="{10AF9B29-0DA2-4291-9984-1185E4339A28}" srcOrd="13" destOrd="0" presId="urn:microsoft.com/office/officeart/2005/8/layout/default"/>
    <dgm:cxn modelId="{B8CBAAB8-F716-4BCA-9124-78C33D2A029B}" type="presParOf" srcId="{D8ED4748-47BD-4CEE-AEF6-353F87F29C9C}" destId="{2CED9410-DB4B-435B-AFFE-AE91869590F1}" srcOrd="14" destOrd="0" presId="urn:microsoft.com/office/officeart/2005/8/layout/default"/>
    <dgm:cxn modelId="{FD75E024-B8EF-41CD-84F0-00E4C773A9E5}" type="presParOf" srcId="{D8ED4748-47BD-4CEE-AEF6-353F87F29C9C}" destId="{B772C1B0-D4E2-406F-9A72-F2A0438894B6}" srcOrd="15" destOrd="0" presId="urn:microsoft.com/office/officeart/2005/8/layout/default"/>
    <dgm:cxn modelId="{AEFF7202-D799-4511-B0F4-D01D98838AE1}" type="presParOf" srcId="{D8ED4748-47BD-4CEE-AEF6-353F87F29C9C}" destId="{CC6D1A00-3314-44D7-AE0A-97B1BBD617A6}"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80357-8D00-4944-83C5-47A31267579B}">
      <dsp:nvSpPr>
        <dsp:cNvPr id="0" name=""/>
        <dsp:cNvSpPr/>
      </dsp:nvSpPr>
      <dsp:spPr>
        <a:xfrm>
          <a:off x="0" y="101652"/>
          <a:ext cx="3027405" cy="181644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Your child’s father/mother (your ex) asks to borrow $50.   </a:t>
          </a:r>
          <a:endParaRPr lang="en-US" sz="1700" kern="1200" dirty="0"/>
        </a:p>
      </dsp:txBody>
      <dsp:txXfrm>
        <a:off x="0" y="101652"/>
        <a:ext cx="3027405" cy="1816443"/>
      </dsp:txXfrm>
    </dsp:sp>
    <dsp:sp modelId="{79077C45-71EF-44B2-A26B-1E20E52D5499}">
      <dsp:nvSpPr>
        <dsp:cNvPr id="0" name=""/>
        <dsp:cNvSpPr/>
      </dsp:nvSpPr>
      <dsp:spPr>
        <a:xfrm>
          <a:off x="3330145" y="101652"/>
          <a:ext cx="3027405" cy="1816443"/>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You got a new job, and you want to celebrate your first paycheck.  </a:t>
          </a:r>
          <a:endParaRPr lang="en-US" sz="1700" kern="1200" dirty="0"/>
        </a:p>
      </dsp:txBody>
      <dsp:txXfrm>
        <a:off x="3330145" y="101652"/>
        <a:ext cx="3027405" cy="1816443"/>
      </dsp:txXfrm>
    </dsp:sp>
    <dsp:sp modelId="{5181D4DD-C9F3-42E2-847E-59E5C4812448}">
      <dsp:nvSpPr>
        <dsp:cNvPr id="0" name=""/>
        <dsp:cNvSpPr/>
      </dsp:nvSpPr>
      <dsp:spPr>
        <a:xfrm>
          <a:off x="6660291" y="101652"/>
          <a:ext cx="3027405" cy="181644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Your teenage son wants you to buy Nike shoes that are $200.</a:t>
          </a:r>
          <a:endParaRPr lang="en-US" sz="1700" kern="1200" dirty="0"/>
        </a:p>
      </dsp:txBody>
      <dsp:txXfrm>
        <a:off x="6660291" y="101652"/>
        <a:ext cx="3027405" cy="1816443"/>
      </dsp:txXfrm>
    </dsp:sp>
    <dsp:sp modelId="{C3136CA1-22DC-4103-AC62-B793098D764C}">
      <dsp:nvSpPr>
        <dsp:cNvPr id="0" name=""/>
        <dsp:cNvSpPr/>
      </dsp:nvSpPr>
      <dsp:spPr>
        <a:xfrm>
          <a:off x="0" y="2220836"/>
          <a:ext cx="3027405" cy="181644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Your friends invite you to go out for the evening but it’s towards the end of the month and you’re running low on funds.  You know it could include paying for dinner, drinks, cover charge, etc.   </a:t>
          </a:r>
          <a:endParaRPr lang="en-US" sz="1700" kern="1200" dirty="0"/>
        </a:p>
      </dsp:txBody>
      <dsp:txXfrm>
        <a:off x="0" y="2220836"/>
        <a:ext cx="3027405" cy="1816443"/>
      </dsp:txXfrm>
    </dsp:sp>
    <dsp:sp modelId="{A8E6D1E6-15E6-493C-B744-E695DE079917}">
      <dsp:nvSpPr>
        <dsp:cNvPr id="0" name=""/>
        <dsp:cNvSpPr/>
      </dsp:nvSpPr>
      <dsp:spPr>
        <a:xfrm>
          <a:off x="3330145" y="2220836"/>
          <a:ext cx="3027405" cy="1816443"/>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Your child’s birthday is coming, and you really want to have a nice party for him/her and get a nice gift.   </a:t>
          </a:r>
          <a:endParaRPr lang="en-US" sz="1700" kern="1200" dirty="0"/>
        </a:p>
      </dsp:txBody>
      <dsp:txXfrm>
        <a:off x="3330145" y="2220836"/>
        <a:ext cx="3027405" cy="1816443"/>
      </dsp:txXfrm>
    </dsp:sp>
    <dsp:sp modelId="{68C76462-303E-4898-95CE-0F72E39EAC64}">
      <dsp:nvSpPr>
        <dsp:cNvPr id="0" name=""/>
        <dsp:cNvSpPr/>
      </dsp:nvSpPr>
      <dsp:spPr>
        <a:xfrm>
          <a:off x="6660291" y="2220836"/>
          <a:ext cx="3027405" cy="181644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You’re at the end of the month and you have two bills to pay, your cell phone bill and your car insurance.  But you only enough to pay one of them. </a:t>
          </a:r>
          <a:endParaRPr lang="en-US" sz="1700" kern="1200" dirty="0"/>
        </a:p>
      </dsp:txBody>
      <dsp:txXfrm>
        <a:off x="6660291" y="2220836"/>
        <a:ext cx="3027405" cy="1816443"/>
      </dsp:txXfrm>
    </dsp:sp>
    <dsp:sp modelId="{784E46D5-9F66-4D46-BDF1-1D5CA8E13ED9}">
      <dsp:nvSpPr>
        <dsp:cNvPr id="0" name=""/>
        <dsp:cNvSpPr/>
      </dsp:nvSpPr>
      <dsp:spPr>
        <a:xfrm>
          <a:off x="0" y="4340020"/>
          <a:ext cx="3027405" cy="1816443"/>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You get an unexpected bonus at work and there are many things you’re thinking about doing—having some fun, paying a bill, saving some, buying a gift for kids, etc.   </a:t>
          </a:r>
          <a:endParaRPr lang="en-US" sz="1700" kern="1200" dirty="0"/>
        </a:p>
      </dsp:txBody>
      <dsp:txXfrm>
        <a:off x="0" y="4340020"/>
        <a:ext cx="3027405" cy="1816443"/>
      </dsp:txXfrm>
    </dsp:sp>
    <dsp:sp modelId="{2CED9410-DB4B-435B-AFFE-AE91869590F1}">
      <dsp:nvSpPr>
        <dsp:cNvPr id="0" name=""/>
        <dsp:cNvSpPr/>
      </dsp:nvSpPr>
      <dsp:spPr>
        <a:xfrm>
          <a:off x="3330145" y="4340020"/>
          <a:ext cx="3027405" cy="181644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Your toddler wants a toy or candy at the grocery store and is throwing a tantrum on the floor. </a:t>
          </a:r>
          <a:endParaRPr lang="en-US" sz="1700" kern="1200" dirty="0"/>
        </a:p>
      </dsp:txBody>
      <dsp:txXfrm>
        <a:off x="3330145" y="4340020"/>
        <a:ext cx="3027405" cy="1816443"/>
      </dsp:txXfrm>
    </dsp:sp>
    <dsp:sp modelId="{CC6D1A00-3314-44D7-AE0A-97B1BBD617A6}">
      <dsp:nvSpPr>
        <dsp:cNvPr id="0" name=""/>
        <dsp:cNvSpPr/>
      </dsp:nvSpPr>
      <dsp:spPr>
        <a:xfrm>
          <a:off x="6660291" y="4340020"/>
          <a:ext cx="3027405" cy="181644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You are working in an office and are still new.  There is an event coming up (office party, potluck, baby shower, etc.) and everyone is contributing.   </a:t>
          </a:r>
          <a:endParaRPr lang="en-US" sz="1700" kern="1200" dirty="0"/>
        </a:p>
      </dsp:txBody>
      <dsp:txXfrm>
        <a:off x="6660291" y="4340020"/>
        <a:ext cx="3027405" cy="181644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65288E-6C6E-432E-A7D0-866203731052}" type="datetimeFigureOut">
              <a:rPr lang="en-US" smtClean="0"/>
              <a:t>5/24/2023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EF636-2690-4F20-92DA-4A106B06395F}" type="slidenum">
              <a:rPr lang="en-US" smtClean="0"/>
              <a:t>‹#›</a:t>
            </a:fld>
            <a:endParaRPr lang="en-US"/>
          </a:p>
        </p:txBody>
      </p:sp>
    </p:spTree>
    <p:extLst>
      <p:ext uri="{BB962C8B-B14F-4D97-AF65-F5344CB8AC3E}">
        <p14:creationId xmlns:p14="http://schemas.microsoft.com/office/powerpoint/2010/main" val="141308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76" name="Google Shape;276;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262038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10 minutes in groups – minimum</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Make sure you talk about the same scenario in your group – what each of you would do in the same scenario. You do not need to reach agreement, rather you are listening with curiosity about what each other would do and what values that decision aligns with.</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If you have time, pick a 2</a:t>
            </a:r>
            <a:r>
              <a:rPr lang="en-US" baseline="30000" dirty="0"/>
              <a:t>nd</a:t>
            </a:r>
            <a:r>
              <a:rPr lang="en-US" dirty="0"/>
              <a:t> scenario in your group and do the same. </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We will come back together in XX minutes to discuss</a:t>
            </a:r>
          </a:p>
          <a:p>
            <a:pPr marL="0" lvl="0" indent="0" algn="l" rtl="0">
              <a:lnSpc>
                <a:spcPct val="100000"/>
              </a:lnSpc>
              <a:spcBef>
                <a:spcPts val="0"/>
              </a:spcBef>
              <a:spcAft>
                <a:spcPts val="0"/>
              </a:spcAft>
              <a:buSzPts val="1400"/>
              <a:buNone/>
            </a:pPr>
            <a:endParaRPr dirty="0"/>
          </a:p>
        </p:txBody>
      </p:sp>
      <p:sp>
        <p:nvSpPr>
          <p:cNvPr id="276" name="Google Shape;276;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165395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minute minimum (or more if time) – share screen. Send as a handout if possible/easier to read</a:t>
            </a:r>
          </a:p>
        </p:txBody>
      </p:sp>
      <p:sp>
        <p:nvSpPr>
          <p:cNvPr id="4" name="Slide Number Placeholder 3"/>
          <p:cNvSpPr>
            <a:spLocks noGrp="1"/>
          </p:cNvSpPr>
          <p:nvPr>
            <p:ph type="sldNum" sz="quarter" idx="5"/>
          </p:nvPr>
        </p:nvSpPr>
        <p:spPr/>
        <p:txBody>
          <a:bodyPr/>
          <a:lstStyle/>
          <a:p>
            <a:fld id="{B300D558-BC47-4BD0-8CCA-06F7F68B51E3}" type="slidenum">
              <a:rPr lang="en-US" smtClean="0"/>
              <a:t>3</a:t>
            </a:fld>
            <a:endParaRPr lang="en-US" dirty="0"/>
          </a:p>
        </p:txBody>
      </p:sp>
    </p:spTree>
    <p:extLst>
      <p:ext uri="{BB962C8B-B14F-4D97-AF65-F5344CB8AC3E}">
        <p14:creationId xmlns:p14="http://schemas.microsoft.com/office/powerpoint/2010/main" val="1582077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photo with your phone so you can look at this</a:t>
            </a:r>
          </a:p>
          <a:p>
            <a:r>
              <a:rPr lang="en-US" i="1" dirty="0"/>
              <a:t>*You may want to reduce the choices and offer just 3 or 4 options for groups to pick from, depending on which might be most relevant for your audience. 9 can be overwhelming to select from and it takes too much time just to read the scenarios</a:t>
            </a:r>
          </a:p>
          <a:p>
            <a:endParaRPr lang="en-US" dirty="0"/>
          </a:p>
          <a:p>
            <a:endParaRPr lang="en-US" dirty="0"/>
          </a:p>
          <a:p>
            <a:r>
              <a:rPr lang="en-US" dirty="0"/>
              <a:t>When we come back together, stop sharing screen for group discussion.</a:t>
            </a:r>
          </a:p>
          <a:p>
            <a:pPr marL="228600" indent="-228600">
              <a:buAutoNum type="arabicPeriod"/>
            </a:pPr>
            <a:r>
              <a:rPr lang="en-US" dirty="0"/>
              <a:t>What group would like to share – which scenario did you discuss? What did each person in your group want to do/how would each of you handle that scenario? What values does that decision represent for you? </a:t>
            </a:r>
          </a:p>
          <a:p>
            <a:pPr marL="228600" indent="-228600">
              <a:buAutoNum type="arabicPeriod"/>
            </a:pPr>
            <a:endParaRPr lang="en-US" dirty="0"/>
          </a:p>
          <a:p>
            <a:pPr marL="228600" indent="-228600">
              <a:buAutoNum type="arabicPeriod"/>
            </a:pPr>
            <a:r>
              <a:rPr lang="en-US" dirty="0"/>
              <a:t>Did any other group select that same scenario? Let’s hear what you all decided and what values you discussed. Or – if no other group did the same scenario, please share about another scenario</a:t>
            </a:r>
          </a:p>
          <a:p>
            <a:pPr marL="228600" indent="-228600">
              <a:buAutoNum type="arabicPeriod"/>
            </a:pPr>
            <a:endParaRPr lang="en-US" dirty="0"/>
          </a:p>
          <a:p>
            <a:pPr marL="228600" indent="-228600">
              <a:buAutoNum type="arabicPeriod"/>
            </a:pPr>
            <a:endParaRPr lang="en-US" dirty="0"/>
          </a:p>
          <a:p>
            <a:pPr marL="228600" indent="-228600">
              <a:buAutoNum type="arabicPeriod"/>
            </a:pPr>
            <a:r>
              <a:rPr lang="en-US" dirty="0"/>
              <a:t>Highlight the fact that people who have a lot in commons still decide to handle their decisions in very different ways. Sometimes the same decision can be based on very different values. Sometimes very different decisions are based in similar values, but those values are lived out in different ways based on people’s experiences, culture, or money beliefs. Just like each of us, our clients all have very different values and are making decisions based on those values, even when they are different than our values or the decisions we would make. </a:t>
            </a:r>
          </a:p>
        </p:txBody>
      </p:sp>
      <p:sp>
        <p:nvSpPr>
          <p:cNvPr id="4" name="Slide Number Placeholder 3"/>
          <p:cNvSpPr>
            <a:spLocks noGrp="1"/>
          </p:cNvSpPr>
          <p:nvPr>
            <p:ph type="sldNum" sz="quarter" idx="5"/>
          </p:nvPr>
        </p:nvSpPr>
        <p:spPr/>
        <p:txBody>
          <a:bodyPr/>
          <a:lstStyle/>
          <a:p>
            <a:fld id="{B300D558-BC47-4BD0-8CCA-06F7F68B51E3}" type="slidenum">
              <a:rPr lang="en-US" smtClean="0"/>
              <a:t>4</a:t>
            </a:fld>
            <a:endParaRPr lang="en-US" dirty="0"/>
          </a:p>
        </p:txBody>
      </p:sp>
    </p:spTree>
    <p:extLst>
      <p:ext uri="{BB962C8B-B14F-4D97-AF65-F5344CB8AC3E}">
        <p14:creationId xmlns:p14="http://schemas.microsoft.com/office/powerpoint/2010/main" val="2680483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A few take-aways from this activity:</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1. Learning to manage our finances is a process and we are ALL on this journey – no matter how many resources we have. Its not about us and them – we can all learn more.</a:t>
            </a:r>
          </a:p>
          <a:p>
            <a:pPr marL="0" lvl="0" indent="0" algn="l" rtl="0">
              <a:lnSpc>
                <a:spcPct val="100000"/>
              </a:lnSpc>
              <a:spcBef>
                <a:spcPts val="0"/>
              </a:spcBef>
              <a:spcAft>
                <a:spcPts val="0"/>
              </a:spcAft>
              <a:buSzPts val="1400"/>
              <a:buNone/>
            </a:pPr>
            <a:r>
              <a:rPr lang="en-US" dirty="0"/>
              <a:t>And, we don’t have to have any special expertise to have these conversations</a:t>
            </a:r>
          </a:p>
          <a:p>
            <a:pPr marL="0" lvl="0" indent="0" algn="l" rtl="0">
              <a:lnSpc>
                <a:spcPct val="100000"/>
              </a:lnSpc>
              <a:spcBef>
                <a:spcPts val="0"/>
              </a:spcBef>
              <a:spcAft>
                <a:spcPts val="0"/>
              </a:spcAft>
              <a:buSzPts val="1400"/>
              <a:buNone/>
            </a:pPr>
            <a:r>
              <a:rPr lang="en-US" dirty="0"/>
              <a:t>2. Everyone is doing the best they can. Someone else might be making a decision I wouldn’t make, but they are doing it based on their own values, experience, goals, money beliefs, emotions, and situation. I need to remember to suspend judgment and lean in with curiosity.</a:t>
            </a:r>
          </a:p>
          <a:p>
            <a:pPr marL="0" lvl="0" indent="0" algn="l" rtl="0">
              <a:lnSpc>
                <a:spcPct val="100000"/>
              </a:lnSpc>
              <a:spcBef>
                <a:spcPts val="0"/>
              </a:spcBef>
              <a:spcAft>
                <a:spcPts val="0"/>
              </a:spcAft>
              <a:buSzPts val="1400"/>
              <a:buNone/>
            </a:pPr>
            <a:r>
              <a:rPr lang="en-US" dirty="0"/>
              <a:t>3. And no one wants to be told how to manage their own money! We’re all adults.</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This aligns with the financial coaching approach. </a:t>
            </a:r>
          </a:p>
          <a:p>
            <a:pPr marL="0" lvl="0" indent="0" algn="l" rtl="0">
              <a:lnSpc>
                <a:spcPct val="100000"/>
              </a:lnSpc>
              <a:spcBef>
                <a:spcPts val="0"/>
              </a:spcBef>
              <a:spcAft>
                <a:spcPts val="0"/>
              </a:spcAft>
              <a:buSzPts val="1400"/>
              <a:buNone/>
            </a:pPr>
            <a:r>
              <a:rPr lang="en-US" dirty="0"/>
              <a:t>1. People are creative, resourceful and whole. They are capable. If we tell them what to do, we undermine that belief and communicate that we don’t think they can handle this. </a:t>
            </a:r>
          </a:p>
          <a:p>
            <a:pPr marL="0" lvl="0" indent="0" algn="l" rtl="0">
              <a:lnSpc>
                <a:spcPct val="100000"/>
              </a:lnSpc>
              <a:spcBef>
                <a:spcPts val="0"/>
              </a:spcBef>
              <a:spcAft>
                <a:spcPts val="0"/>
              </a:spcAft>
              <a:buSzPts val="1400"/>
              <a:buNone/>
            </a:pPr>
            <a:r>
              <a:rPr lang="en-US" dirty="0"/>
              <a:t>2. Many people you work with are already excellent at managing a small amount of money!  Anyone who is living on TANF has probably got a better handle on this then me. Acknowledge the wealth of knowledge your clients bring</a:t>
            </a:r>
            <a:endParaRPr dirty="0"/>
          </a:p>
          <a:p>
            <a:pPr marL="0" marR="0" lvl="0" indent="0" algn="l" rtl="0">
              <a:lnSpc>
                <a:spcPct val="100000"/>
              </a:lnSpc>
              <a:spcBef>
                <a:spcPts val="0"/>
              </a:spcBef>
              <a:spcAft>
                <a:spcPts val="0"/>
              </a:spcAft>
              <a:buClr>
                <a:srgbClr val="000000"/>
              </a:buClr>
              <a:buSzPts val="1400"/>
              <a:buFont typeface="Arial"/>
              <a:buNone/>
            </a:pPr>
            <a:r>
              <a:rPr lang="en-US" dirty="0"/>
              <a:t>3. Help folks think about their goals, their values, their habits, where they learned about money – to help them make their own decisions. Often we don’t have time to pause and think about why we do the things we do. Especially for folks experiencing poverty, homelessness, or other trauma – their brains are just working on survival </a:t>
            </a:r>
            <a:endParaRPr dirty="0"/>
          </a:p>
          <a:p>
            <a:pPr marL="0" marR="0" lvl="0" indent="0" algn="l" rtl="0">
              <a:lnSpc>
                <a:spcPct val="100000"/>
              </a:lnSpc>
              <a:spcBef>
                <a:spcPts val="0"/>
              </a:spcBef>
              <a:spcAft>
                <a:spcPts val="0"/>
              </a:spcAft>
              <a:buClr>
                <a:srgbClr val="000000"/>
              </a:buClr>
              <a:buSzPts val="1400"/>
              <a:buFont typeface="Arial"/>
              <a:buNone/>
            </a:pPr>
            <a:r>
              <a:rPr lang="en-US" dirty="0"/>
              <a:t>4. Support people in changing their mindset from just survival to having some time/space to think longer-term, bigger-picture, and empower them to develop/improve money management skills. We don’t have time to talk about trauma and how it impacts the brain, but this is a skill that we can support folks in working on </a:t>
            </a:r>
            <a:endParaRPr dirty="0"/>
          </a:p>
          <a:p>
            <a:pPr marL="0" marR="0" lvl="0" indent="0" algn="l" rtl="0">
              <a:lnSpc>
                <a:spcPct val="100000"/>
              </a:lnSpc>
              <a:spcBef>
                <a:spcPts val="0"/>
              </a:spcBef>
              <a:spcAft>
                <a:spcPts val="0"/>
              </a:spcAft>
              <a:buClr>
                <a:srgbClr val="000000"/>
              </a:buClr>
              <a:buSzPts val="1400"/>
              <a:buFont typeface="Arial"/>
              <a:buNone/>
            </a:pPr>
            <a:r>
              <a:rPr lang="en-US" dirty="0"/>
              <a:t>5. Additionally, people may feel they have no choices but we want to help them see the choices they do have. Help them identify their resources – both internal but also in their own networks and in the community.</a:t>
            </a:r>
            <a:endParaRPr dirty="0"/>
          </a:p>
          <a:p>
            <a:pPr marL="0" lvl="0" indent="0" algn="l" rtl="0">
              <a:lnSpc>
                <a:spcPct val="100000"/>
              </a:lnSpc>
              <a:spcBef>
                <a:spcPts val="0"/>
              </a:spcBef>
              <a:spcAft>
                <a:spcPts val="0"/>
              </a:spcAft>
              <a:buSzPts val="1400"/>
              <a:buNone/>
            </a:pPr>
            <a:r>
              <a:rPr lang="en-US" dirty="0"/>
              <a:t>7. Its not our place to tell people how to spend their money, but instead create awareness so they can understand why they are spending their money how they do and if there are changes they want to make. </a:t>
            </a:r>
            <a:r>
              <a:rPr lang="en-US" b="0" i="0" dirty="0">
                <a:solidFill>
                  <a:srgbClr val="3F3F3F"/>
                </a:solidFill>
              </a:rPr>
              <a:t>People make choices and are responsible for the consequences of their choices</a:t>
            </a:r>
            <a:endParaRPr dirty="0"/>
          </a:p>
          <a:p>
            <a:pPr marL="0" lvl="0" indent="0" algn="l" rtl="0">
              <a:lnSpc>
                <a:spcPct val="100000"/>
              </a:lnSpc>
              <a:spcBef>
                <a:spcPts val="600"/>
              </a:spcBef>
              <a:spcAft>
                <a:spcPts val="0"/>
              </a:spcAft>
              <a:buSzPts val="1400"/>
              <a:buNone/>
            </a:pPr>
            <a:endParaRPr dirty="0"/>
          </a:p>
          <a:p>
            <a:pPr marL="0" lvl="0" indent="0" algn="l" rtl="0">
              <a:lnSpc>
                <a:spcPct val="100000"/>
              </a:lnSpc>
              <a:spcBef>
                <a:spcPts val="0"/>
              </a:spcBef>
              <a:spcAft>
                <a:spcPts val="0"/>
              </a:spcAft>
              <a:buSzPts val="1400"/>
              <a:buNone/>
            </a:pPr>
            <a:r>
              <a:rPr lang="en-US" dirty="0"/>
              <a:t>The bottom line is that it must be your client’s plan, not yours.  They will spend their $ how they want based on their values and goals, so ask questions, and listen!</a:t>
            </a:r>
            <a:endParaRPr dirty="0"/>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Questions? Thoughts? </a:t>
            </a:r>
            <a:endParaRPr dirty="0"/>
          </a:p>
        </p:txBody>
      </p:sp>
      <p:sp>
        <p:nvSpPr>
          <p:cNvPr id="276" name="Google Shape;276;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652745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2326F-A2EF-F707-6CC5-0C774A4ABA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956250-80D8-0E54-3EBA-9D655916E6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F377AE-9C35-927A-5FE4-D66FC3FF5CB9}"/>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5" name="Footer Placeholder 4">
            <a:extLst>
              <a:ext uri="{FF2B5EF4-FFF2-40B4-BE49-F238E27FC236}">
                <a16:creationId xmlns:a16="http://schemas.microsoft.com/office/drawing/2014/main" id="{936DFA57-3885-9472-FD5F-2252336E6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B5241-E817-4084-56E3-81B3E797D590}"/>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28002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A6C5-2601-83BC-69EF-D5FE1C66AC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0430DF-0472-5CFB-FBBD-3E083B5599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21E0E5-C45A-DBD0-721F-BF6392912385}"/>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5" name="Footer Placeholder 4">
            <a:extLst>
              <a:ext uri="{FF2B5EF4-FFF2-40B4-BE49-F238E27FC236}">
                <a16:creationId xmlns:a16="http://schemas.microsoft.com/office/drawing/2014/main" id="{82E7EBD6-48B2-8146-14DF-24712BBF3A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5AED4-27C6-E7AC-3409-5742AC3B269E}"/>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3100062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1A4DC5-AD98-EB40-D912-88134D751C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BF66B1-5B60-81FA-1F07-42816306A6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7EDA2-569A-1769-9727-0EA3D5164801}"/>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5" name="Footer Placeholder 4">
            <a:extLst>
              <a:ext uri="{FF2B5EF4-FFF2-40B4-BE49-F238E27FC236}">
                <a16:creationId xmlns:a16="http://schemas.microsoft.com/office/drawing/2014/main" id="{6E07D9D9-C761-C2D4-C15A-C476B3E28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C54B1-4F46-6831-99C8-D4EF87F22845}"/>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119884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69441-A278-B3E3-79CF-00C5BD727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D6085-C93F-4A5A-F3E0-A59E56E435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21C79F-1D14-1B67-4C40-A654BA576950}"/>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5" name="Footer Placeholder 4">
            <a:extLst>
              <a:ext uri="{FF2B5EF4-FFF2-40B4-BE49-F238E27FC236}">
                <a16:creationId xmlns:a16="http://schemas.microsoft.com/office/drawing/2014/main" id="{E4E10A70-DDDE-5386-E0D0-724F6931C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098C40-4801-9DCD-08C6-C965B777A2EC}"/>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257293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89D2-C51A-2E93-C62A-04382A9003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6E663C-388F-FACD-3ECA-B4E689380A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A817FD-2D90-B021-C2A8-F6D4634D20AA}"/>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5" name="Footer Placeholder 4">
            <a:extLst>
              <a:ext uri="{FF2B5EF4-FFF2-40B4-BE49-F238E27FC236}">
                <a16:creationId xmlns:a16="http://schemas.microsoft.com/office/drawing/2014/main" id="{AF0BBCFC-7050-EA2F-260E-7F7D32CB2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BA5BB4-FBEF-C1AA-6F9B-CC30BDA7ED6E}"/>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262207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5F823-A224-E5C9-B7E3-90F3411A1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2E59E8-BE7F-1E9A-FF18-1AA55AC841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A0F31D-94EE-1E61-536E-C4986CACCA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A52487-ECB6-5412-1D71-1DB6D6992B66}"/>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6" name="Footer Placeholder 5">
            <a:extLst>
              <a:ext uri="{FF2B5EF4-FFF2-40B4-BE49-F238E27FC236}">
                <a16:creationId xmlns:a16="http://schemas.microsoft.com/office/drawing/2014/main" id="{3F8C66B5-FE41-DBA5-C70C-F36A82FCF2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7A05B5-C83D-A357-A0B3-B5DE80469D96}"/>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58842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8645-E85E-E052-D8A8-031D3DC0D6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31C22F-EEED-E3BD-5B79-8B03AFE37D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1C5CFB-01C8-4D99-A901-6D26638023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F48EAB-C06A-6653-5D08-C62AC4C68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DC9922-9633-5176-51F5-EECCE55B13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8C6AF1-B14C-1658-E136-EA58D438A190}"/>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8" name="Footer Placeholder 7">
            <a:extLst>
              <a:ext uri="{FF2B5EF4-FFF2-40B4-BE49-F238E27FC236}">
                <a16:creationId xmlns:a16="http://schemas.microsoft.com/office/drawing/2014/main" id="{609A9A5E-39C2-7B58-79D4-A2332CDA0C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B5E748-E79F-15AD-9DB2-E177F847BAC7}"/>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235748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6EF6-92F7-6A93-E47A-E1E795331E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A495D9-10D3-7652-B46E-C6165DD3C2A4}"/>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4" name="Footer Placeholder 3">
            <a:extLst>
              <a:ext uri="{FF2B5EF4-FFF2-40B4-BE49-F238E27FC236}">
                <a16:creationId xmlns:a16="http://schemas.microsoft.com/office/drawing/2014/main" id="{1245DB0F-10BE-A788-49BA-4EC8AFDBAE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4C9D67-9F8A-BCD2-6AEF-E6F2A4BDD8DA}"/>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1247186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2B87AF-2EC3-8044-559F-30BDD86DE0D5}"/>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3" name="Footer Placeholder 2">
            <a:extLst>
              <a:ext uri="{FF2B5EF4-FFF2-40B4-BE49-F238E27FC236}">
                <a16:creationId xmlns:a16="http://schemas.microsoft.com/office/drawing/2014/main" id="{ABA280B8-352C-CD93-E91C-BC67D21DCC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ABFBC1-AFFA-03C1-DD4E-C1D1B3A75F6F}"/>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70866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A44E2-7269-8D87-D2CD-C02867FEDA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27B05A-C2C4-59A1-31AB-AC704EEA72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F4BF9B-A2BC-4FB7-34E0-08A10EA88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AC59F4-9A32-1B1E-CC89-557703A341B5}"/>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6" name="Footer Placeholder 5">
            <a:extLst>
              <a:ext uri="{FF2B5EF4-FFF2-40B4-BE49-F238E27FC236}">
                <a16:creationId xmlns:a16="http://schemas.microsoft.com/office/drawing/2014/main" id="{70C7776C-89C9-5E26-3996-D65F4A1D98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16357C-7A44-6EF7-E5D7-07199750D7CF}"/>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156062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900A2-0143-BA93-A8D0-AFE5255E2A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44B70F-B589-8870-3E8E-B3D8F45F1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97F3AB-8162-3575-6417-EBAF535FFE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221E8B-F652-23FC-FC64-A1550C6B1CD9}"/>
              </a:ext>
            </a:extLst>
          </p:cNvPr>
          <p:cNvSpPr>
            <a:spLocks noGrp="1"/>
          </p:cNvSpPr>
          <p:nvPr>
            <p:ph type="dt" sz="half" idx="10"/>
          </p:nvPr>
        </p:nvSpPr>
        <p:spPr/>
        <p:txBody>
          <a:bodyPr/>
          <a:lstStyle/>
          <a:p>
            <a:fld id="{D15E4464-3522-48C7-B2B5-B87987857E37}" type="datetimeFigureOut">
              <a:rPr lang="en-US" smtClean="0"/>
              <a:t>5/24/2023</a:t>
            </a:fld>
            <a:endParaRPr lang="en-US"/>
          </a:p>
        </p:txBody>
      </p:sp>
      <p:sp>
        <p:nvSpPr>
          <p:cNvPr id="6" name="Footer Placeholder 5">
            <a:extLst>
              <a:ext uri="{FF2B5EF4-FFF2-40B4-BE49-F238E27FC236}">
                <a16:creationId xmlns:a16="http://schemas.microsoft.com/office/drawing/2014/main" id="{543F34AD-36DC-2F48-DBC4-199B880745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00D9F4-51C7-0766-9D19-3466B71276E9}"/>
              </a:ext>
            </a:extLst>
          </p:cNvPr>
          <p:cNvSpPr>
            <a:spLocks noGrp="1"/>
          </p:cNvSpPr>
          <p:nvPr>
            <p:ph type="sldNum" sz="quarter" idx="12"/>
          </p:nvPr>
        </p:nvSpPr>
        <p:spPr/>
        <p:txBody>
          <a:bodyPr/>
          <a:lstStyle/>
          <a:p>
            <a:fld id="{9862C0BB-C20F-4BD1-B47D-9EE32D30E1E9}" type="slidenum">
              <a:rPr lang="en-US" smtClean="0"/>
              <a:t>‹#›</a:t>
            </a:fld>
            <a:endParaRPr lang="en-US"/>
          </a:p>
        </p:txBody>
      </p:sp>
    </p:spTree>
    <p:extLst>
      <p:ext uri="{BB962C8B-B14F-4D97-AF65-F5344CB8AC3E}">
        <p14:creationId xmlns:p14="http://schemas.microsoft.com/office/powerpoint/2010/main" val="11607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2E74BC-5030-A2E4-8AA8-F477650289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7E122F-89CA-7A83-E62D-C12D8441A5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C110C-2C1D-D68F-E1B3-3A72F83D6E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E4464-3522-48C7-B2B5-B87987857E37}" type="datetimeFigureOut">
              <a:rPr lang="en-US" smtClean="0"/>
              <a:t>5/24/2023</a:t>
            </a:fld>
            <a:endParaRPr lang="en-US"/>
          </a:p>
        </p:txBody>
      </p:sp>
      <p:sp>
        <p:nvSpPr>
          <p:cNvPr id="5" name="Footer Placeholder 4">
            <a:extLst>
              <a:ext uri="{FF2B5EF4-FFF2-40B4-BE49-F238E27FC236}">
                <a16:creationId xmlns:a16="http://schemas.microsoft.com/office/drawing/2014/main" id="{5FF1B36C-C2AC-60F2-9664-A116EB1B83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EEC5E4-F79B-AAB5-65CB-0C5DB01653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2C0BB-C20F-4BD1-B47D-9EE32D30E1E9}" type="slidenum">
              <a:rPr lang="en-US" smtClean="0"/>
              <a:t>‹#›</a:t>
            </a:fld>
            <a:endParaRPr lang="en-US"/>
          </a:p>
        </p:txBody>
      </p:sp>
    </p:spTree>
    <p:extLst>
      <p:ext uri="{BB962C8B-B14F-4D97-AF65-F5344CB8AC3E}">
        <p14:creationId xmlns:p14="http://schemas.microsoft.com/office/powerpoint/2010/main" val="507826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nnifer@fenwa.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Open Sans"/>
              <a:buNone/>
            </a:pPr>
            <a:endParaRPr sz="1800" b="0" i="0" u="none" strike="noStrike" cap="none">
              <a:solidFill>
                <a:srgbClr val="FFFFFF"/>
              </a:solidFill>
              <a:latin typeface="Open Sans"/>
              <a:ea typeface="Open Sans"/>
              <a:cs typeface="Open Sans"/>
              <a:sym typeface="Open Sans"/>
            </a:endParaRPr>
          </a:p>
        </p:txBody>
      </p:sp>
      <p:sp>
        <p:nvSpPr>
          <p:cNvPr id="279" name="Google Shape;279;p42"/>
          <p:cNvSpPr/>
          <p:nvPr/>
        </p:nvSpPr>
        <p:spPr>
          <a:xfrm>
            <a:off x="0" y="-2"/>
            <a:ext cx="12192000" cy="6858000"/>
          </a:xfrm>
          <a:prstGeom prst="rect">
            <a:avLst/>
          </a:prstGeom>
          <a:gradFill>
            <a:gsLst>
              <a:gs pos="0">
                <a:srgbClr val="009DD9">
                  <a:alpha val="0"/>
                </a:srgbClr>
              </a:gs>
              <a:gs pos="100000">
                <a:schemeClr val="accent4"/>
              </a:gs>
            </a:gsLst>
            <a:lin ang="189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Open Sans"/>
              <a:buNone/>
            </a:pPr>
            <a:endParaRPr sz="1800" b="0" i="0" u="none" strike="noStrike" cap="none">
              <a:solidFill>
                <a:srgbClr val="FFFFFF"/>
              </a:solidFill>
              <a:latin typeface="Open Sans"/>
              <a:ea typeface="Open Sans"/>
              <a:cs typeface="Open Sans"/>
              <a:sym typeface="Open Sans"/>
            </a:endParaRPr>
          </a:p>
        </p:txBody>
      </p:sp>
      <p:sp>
        <p:nvSpPr>
          <p:cNvPr id="283" name="Google Shape;283;p42"/>
          <p:cNvSpPr/>
          <p:nvPr/>
        </p:nvSpPr>
        <p:spPr>
          <a:xfrm>
            <a:off x="11013369" y="554152"/>
            <a:ext cx="171515" cy="171515"/>
          </a:xfrm>
          <a:custGeom>
            <a:avLst/>
            <a:gdLst/>
            <a:ahLst/>
            <a:cxnLst/>
            <a:rect l="l" t="t" r="r" b="b"/>
            <a:pathLst>
              <a:path w="171515" h="171515" extrusionOk="0">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rgbClr val="000000"/>
              </a:solidFill>
              <a:latin typeface="Open Sans"/>
              <a:ea typeface="Open Sans"/>
              <a:cs typeface="Open Sans"/>
              <a:sym typeface="Open Sans"/>
            </a:endParaRPr>
          </a:p>
        </p:txBody>
      </p:sp>
      <p:sp>
        <p:nvSpPr>
          <p:cNvPr id="284" name="Google Shape;284;p42"/>
          <p:cNvSpPr/>
          <p:nvPr/>
        </p:nvSpPr>
        <p:spPr>
          <a:xfrm>
            <a:off x="11455951" y="837005"/>
            <a:ext cx="112426" cy="112426"/>
          </a:xfrm>
          <a:custGeom>
            <a:avLst/>
            <a:gdLst/>
            <a:ahLst/>
            <a:cxnLst/>
            <a:rect l="l" t="t" r="r" b="b"/>
            <a:pathLst>
              <a:path w="112426" h="112426" extrusionOk="0">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rgbClr val="000000"/>
              </a:solidFill>
              <a:latin typeface="Open Sans"/>
              <a:ea typeface="Open Sans"/>
              <a:cs typeface="Open Sans"/>
              <a:sym typeface="Open Sans"/>
            </a:endParaRPr>
          </a:p>
        </p:txBody>
      </p:sp>
      <p:sp>
        <p:nvSpPr>
          <p:cNvPr id="285" name="Google Shape;285;p42"/>
          <p:cNvSpPr/>
          <p:nvPr/>
        </p:nvSpPr>
        <p:spPr>
          <a:xfrm>
            <a:off x="10994200" y="1472473"/>
            <a:ext cx="157545" cy="157545"/>
          </a:xfrm>
          <a:custGeom>
            <a:avLst/>
            <a:gdLst/>
            <a:ahLst/>
            <a:cxnLst/>
            <a:rect l="l" t="t" r="r" b="b"/>
            <a:pathLst>
              <a:path w="157545" h="157545" extrusionOk="0">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rgbClr val="000000"/>
              </a:solidFill>
              <a:latin typeface="Open Sans"/>
              <a:ea typeface="Open Sans"/>
              <a:cs typeface="Open Sans"/>
              <a:sym typeface="Open Sans"/>
            </a:endParaRPr>
          </a:p>
        </p:txBody>
      </p:sp>
      <p:cxnSp>
        <p:nvCxnSpPr>
          <p:cNvPr id="286" name="Google Shape;286;p42"/>
          <p:cNvCxnSpPr/>
          <p:nvPr/>
        </p:nvCxnSpPr>
        <p:spPr>
          <a:xfrm>
            <a:off x="623622" y="3610394"/>
            <a:ext cx="0" cy="3238728"/>
          </a:xfrm>
          <a:prstGeom prst="straightConnector1">
            <a:avLst/>
          </a:prstGeom>
          <a:noFill/>
          <a:ln w="25400" cap="sq" cmpd="sng">
            <a:solidFill>
              <a:schemeClr val="lt1"/>
            </a:solidFill>
            <a:prstDash val="solid"/>
            <a:bevel/>
            <a:headEnd type="none" w="sm" len="sm"/>
            <a:tailEnd type="none" w="sm" len="sm"/>
          </a:ln>
        </p:spPr>
      </p:cxnSp>
      <p:sp>
        <p:nvSpPr>
          <p:cNvPr id="6" name="Title 5">
            <a:extLst>
              <a:ext uri="{FF2B5EF4-FFF2-40B4-BE49-F238E27FC236}">
                <a16:creationId xmlns:a16="http://schemas.microsoft.com/office/drawing/2014/main" id="{3492B90B-0783-A724-3FFE-B387F5D68702}"/>
              </a:ext>
            </a:extLst>
          </p:cNvPr>
          <p:cNvSpPr>
            <a:spLocks noGrp="1"/>
          </p:cNvSpPr>
          <p:nvPr>
            <p:ph type="ctrTitle"/>
          </p:nvPr>
        </p:nvSpPr>
        <p:spPr>
          <a:xfrm>
            <a:off x="1524000" y="611408"/>
            <a:ext cx="9144000" cy="1116984"/>
          </a:xfrm>
        </p:spPr>
        <p:txBody>
          <a:bodyPr/>
          <a:lstStyle/>
          <a:p>
            <a:r>
              <a:rPr lang="en-US" dirty="0"/>
              <a:t>Values Scenarios</a:t>
            </a:r>
          </a:p>
        </p:txBody>
      </p:sp>
      <p:sp>
        <p:nvSpPr>
          <p:cNvPr id="9" name="Content Placeholder 8">
            <a:extLst>
              <a:ext uri="{FF2B5EF4-FFF2-40B4-BE49-F238E27FC236}">
                <a16:creationId xmlns:a16="http://schemas.microsoft.com/office/drawing/2014/main" id="{5BA8EAA0-DDED-3D1A-7EF6-4B49A63C424B}"/>
              </a:ext>
            </a:extLst>
          </p:cNvPr>
          <p:cNvSpPr>
            <a:spLocks noGrp="1"/>
          </p:cNvSpPr>
          <p:nvPr>
            <p:ph type="subTitle" idx="1"/>
          </p:nvPr>
        </p:nvSpPr>
        <p:spPr>
          <a:xfrm>
            <a:off x="1524000" y="2108719"/>
            <a:ext cx="9144000" cy="4422710"/>
          </a:xfrm>
        </p:spPr>
        <p:txBody>
          <a:bodyPr>
            <a:normAutofit/>
          </a:bodyPr>
          <a:lstStyle/>
          <a:p>
            <a:pPr marL="0" indent="0">
              <a:spcBef>
                <a:spcPts val="1800"/>
              </a:spcBef>
              <a:spcAft>
                <a:spcPts val="2400"/>
              </a:spcAft>
              <a:buNone/>
            </a:pPr>
            <a:r>
              <a:rPr lang="en-US" sz="2800" dirty="0"/>
              <a:t>This is an activity I use when doing trainings with other providers (case managers, advocates, coaches, bankers, etc.) But it was originally adapted from an activity we did in a financial education class at the YWCA with survivors of domestic violence. Feel free to use and adapt as needed. </a:t>
            </a:r>
          </a:p>
          <a:p>
            <a:pPr marL="0" indent="0">
              <a:spcBef>
                <a:spcPts val="1800"/>
              </a:spcBef>
              <a:spcAft>
                <a:spcPts val="2400"/>
              </a:spcAft>
              <a:buNone/>
            </a:pPr>
            <a:r>
              <a:rPr lang="en-US" sz="2800" dirty="0"/>
              <a:t>Instructions for the activity are in the notes section of each slide. Reach out if you have any questions: </a:t>
            </a:r>
            <a:r>
              <a:rPr lang="en-US" sz="2800" dirty="0">
                <a:hlinkClick r:id="rId3"/>
              </a:rPr>
              <a:t>jennifer@fenwa.org</a:t>
            </a:r>
            <a:r>
              <a:rPr lang="en-US" sz="2800" dirty="0"/>
              <a:t> </a:t>
            </a:r>
          </a:p>
        </p:txBody>
      </p:sp>
    </p:spTree>
    <p:extLst>
      <p:ext uri="{BB962C8B-B14F-4D97-AF65-F5344CB8AC3E}">
        <p14:creationId xmlns:p14="http://schemas.microsoft.com/office/powerpoint/2010/main" val="985215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Open Sans"/>
              <a:buNone/>
            </a:pPr>
            <a:endParaRPr sz="1800" b="0" i="0" u="none" strike="noStrike" cap="none">
              <a:solidFill>
                <a:srgbClr val="FFFFFF"/>
              </a:solidFill>
              <a:latin typeface="Open Sans"/>
              <a:ea typeface="Open Sans"/>
              <a:cs typeface="Open Sans"/>
              <a:sym typeface="Open Sans"/>
            </a:endParaRPr>
          </a:p>
        </p:txBody>
      </p:sp>
      <p:sp>
        <p:nvSpPr>
          <p:cNvPr id="279" name="Google Shape;279;p42"/>
          <p:cNvSpPr/>
          <p:nvPr/>
        </p:nvSpPr>
        <p:spPr>
          <a:xfrm>
            <a:off x="0" y="-2"/>
            <a:ext cx="12192000" cy="6858000"/>
          </a:xfrm>
          <a:prstGeom prst="rect">
            <a:avLst/>
          </a:prstGeom>
          <a:gradFill>
            <a:gsLst>
              <a:gs pos="0">
                <a:srgbClr val="009DD9">
                  <a:alpha val="0"/>
                </a:srgbClr>
              </a:gs>
              <a:gs pos="100000">
                <a:schemeClr val="accent4"/>
              </a:gs>
            </a:gsLst>
            <a:lin ang="189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Open Sans"/>
              <a:buNone/>
            </a:pPr>
            <a:endParaRPr sz="1800" b="0" i="0" u="none" strike="noStrike" cap="none">
              <a:solidFill>
                <a:srgbClr val="FFFFFF"/>
              </a:solidFill>
              <a:latin typeface="Open Sans"/>
              <a:ea typeface="Open Sans"/>
              <a:cs typeface="Open Sans"/>
              <a:sym typeface="Open Sans"/>
            </a:endParaRPr>
          </a:p>
        </p:txBody>
      </p:sp>
      <p:sp>
        <p:nvSpPr>
          <p:cNvPr id="283" name="Google Shape;283;p42"/>
          <p:cNvSpPr/>
          <p:nvPr/>
        </p:nvSpPr>
        <p:spPr>
          <a:xfrm>
            <a:off x="11013369" y="554152"/>
            <a:ext cx="171515" cy="171515"/>
          </a:xfrm>
          <a:custGeom>
            <a:avLst/>
            <a:gdLst/>
            <a:ahLst/>
            <a:cxnLst/>
            <a:rect l="l" t="t" r="r" b="b"/>
            <a:pathLst>
              <a:path w="171515" h="171515" extrusionOk="0">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rgbClr val="000000"/>
              </a:solidFill>
              <a:latin typeface="Open Sans"/>
              <a:ea typeface="Open Sans"/>
              <a:cs typeface="Open Sans"/>
              <a:sym typeface="Open Sans"/>
            </a:endParaRPr>
          </a:p>
        </p:txBody>
      </p:sp>
      <p:sp>
        <p:nvSpPr>
          <p:cNvPr id="284" name="Google Shape;284;p42"/>
          <p:cNvSpPr/>
          <p:nvPr/>
        </p:nvSpPr>
        <p:spPr>
          <a:xfrm>
            <a:off x="11455951" y="837005"/>
            <a:ext cx="112426" cy="112426"/>
          </a:xfrm>
          <a:custGeom>
            <a:avLst/>
            <a:gdLst/>
            <a:ahLst/>
            <a:cxnLst/>
            <a:rect l="l" t="t" r="r" b="b"/>
            <a:pathLst>
              <a:path w="112426" h="112426" extrusionOk="0">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rgbClr val="000000"/>
              </a:solidFill>
              <a:latin typeface="Open Sans"/>
              <a:ea typeface="Open Sans"/>
              <a:cs typeface="Open Sans"/>
              <a:sym typeface="Open Sans"/>
            </a:endParaRPr>
          </a:p>
        </p:txBody>
      </p:sp>
      <p:sp>
        <p:nvSpPr>
          <p:cNvPr id="285" name="Google Shape;285;p42"/>
          <p:cNvSpPr/>
          <p:nvPr/>
        </p:nvSpPr>
        <p:spPr>
          <a:xfrm>
            <a:off x="10994200" y="1472473"/>
            <a:ext cx="157545" cy="157545"/>
          </a:xfrm>
          <a:custGeom>
            <a:avLst/>
            <a:gdLst/>
            <a:ahLst/>
            <a:cxnLst/>
            <a:rect l="l" t="t" r="r" b="b"/>
            <a:pathLst>
              <a:path w="157545" h="157545" extrusionOk="0">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rgbClr val="000000"/>
              </a:solidFill>
              <a:latin typeface="Open Sans"/>
              <a:ea typeface="Open Sans"/>
              <a:cs typeface="Open Sans"/>
              <a:sym typeface="Open Sans"/>
            </a:endParaRPr>
          </a:p>
        </p:txBody>
      </p:sp>
      <p:cxnSp>
        <p:nvCxnSpPr>
          <p:cNvPr id="286" name="Google Shape;286;p42"/>
          <p:cNvCxnSpPr/>
          <p:nvPr/>
        </p:nvCxnSpPr>
        <p:spPr>
          <a:xfrm>
            <a:off x="623622" y="3610394"/>
            <a:ext cx="0" cy="3238728"/>
          </a:xfrm>
          <a:prstGeom prst="straightConnector1">
            <a:avLst/>
          </a:prstGeom>
          <a:noFill/>
          <a:ln w="25400" cap="sq" cmpd="sng">
            <a:solidFill>
              <a:schemeClr val="lt1"/>
            </a:solidFill>
            <a:prstDash val="solid"/>
            <a:bevel/>
            <a:headEnd type="none" w="sm" len="sm"/>
            <a:tailEnd type="none" w="sm" len="sm"/>
          </a:ln>
        </p:spPr>
      </p:cxnSp>
      <p:sp>
        <p:nvSpPr>
          <p:cNvPr id="6" name="Title 5">
            <a:extLst>
              <a:ext uri="{FF2B5EF4-FFF2-40B4-BE49-F238E27FC236}">
                <a16:creationId xmlns:a16="http://schemas.microsoft.com/office/drawing/2014/main" id="{3492B90B-0783-A724-3FFE-B387F5D68702}"/>
              </a:ext>
            </a:extLst>
          </p:cNvPr>
          <p:cNvSpPr>
            <a:spLocks noGrp="1"/>
          </p:cNvSpPr>
          <p:nvPr>
            <p:ph type="title"/>
          </p:nvPr>
        </p:nvSpPr>
        <p:spPr/>
        <p:txBody>
          <a:bodyPr/>
          <a:lstStyle/>
          <a:p>
            <a:r>
              <a:rPr lang="en-US" dirty="0"/>
              <a:t>Values Scenarios</a:t>
            </a:r>
          </a:p>
        </p:txBody>
      </p:sp>
      <p:sp>
        <p:nvSpPr>
          <p:cNvPr id="9" name="Content Placeholder 8">
            <a:extLst>
              <a:ext uri="{FF2B5EF4-FFF2-40B4-BE49-F238E27FC236}">
                <a16:creationId xmlns:a16="http://schemas.microsoft.com/office/drawing/2014/main" id="{5BA8EAA0-DDED-3D1A-7EF6-4B49A63C424B}"/>
              </a:ext>
            </a:extLst>
          </p:cNvPr>
          <p:cNvSpPr>
            <a:spLocks noGrp="1"/>
          </p:cNvSpPr>
          <p:nvPr>
            <p:ph idx="1"/>
          </p:nvPr>
        </p:nvSpPr>
        <p:spPr/>
        <p:txBody>
          <a:bodyPr/>
          <a:lstStyle/>
          <a:p>
            <a:pPr marL="0" indent="0">
              <a:spcBef>
                <a:spcPts val="1800"/>
              </a:spcBef>
              <a:spcAft>
                <a:spcPts val="2400"/>
              </a:spcAft>
              <a:buNone/>
            </a:pPr>
            <a:r>
              <a:rPr lang="en-US" sz="2800" dirty="0"/>
              <a:t>Review the list of values. VERY QUICKLY note down which 5-10 values are most important to you.</a:t>
            </a:r>
          </a:p>
          <a:p>
            <a:pPr marL="0" indent="0">
              <a:spcBef>
                <a:spcPts val="1800"/>
              </a:spcBef>
              <a:spcAft>
                <a:spcPts val="2400"/>
              </a:spcAft>
              <a:buNone/>
            </a:pPr>
            <a:r>
              <a:rPr lang="en-US" sz="2800" dirty="0"/>
              <a:t>Get into small groups. Pick one or two scenarios and discuss with the group.  </a:t>
            </a:r>
          </a:p>
          <a:p>
            <a:pPr marL="0" indent="0">
              <a:spcBef>
                <a:spcPts val="1800"/>
              </a:spcBef>
              <a:spcAft>
                <a:spcPts val="2400"/>
              </a:spcAft>
              <a:buNone/>
            </a:pPr>
            <a:r>
              <a:rPr lang="en-US" sz="3200" b="1" i="1" dirty="0"/>
              <a:t>What do you do and why?</a:t>
            </a:r>
            <a:r>
              <a:rPr lang="en-US" sz="2800" b="1" i="1" dirty="0"/>
              <a:t> </a:t>
            </a:r>
            <a:r>
              <a:rPr lang="en-US" sz="2800" dirty="0"/>
              <a:t>What values did you use to make your decisions about your scenarios?</a:t>
            </a:r>
          </a:p>
        </p:txBody>
      </p:sp>
    </p:spTree>
    <p:extLst>
      <p:ext uri="{BB962C8B-B14F-4D97-AF65-F5344CB8AC3E}">
        <p14:creationId xmlns:p14="http://schemas.microsoft.com/office/powerpoint/2010/main" val="2943785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22981A3-412B-4E35-A140-E237DE47BDE9}"/>
              </a:ext>
            </a:extLst>
          </p:cNvPr>
          <p:cNvPicPr>
            <a:picLocks noChangeAspect="1"/>
          </p:cNvPicPr>
          <p:nvPr/>
        </p:nvPicPr>
        <p:blipFill rotWithShape="1">
          <a:blip r:embed="rId3"/>
          <a:srcRect l="19166" t="18889" r="20833" b="7037"/>
          <a:stretch/>
        </p:blipFill>
        <p:spPr>
          <a:xfrm>
            <a:off x="1524000" y="0"/>
            <a:ext cx="9144000" cy="6858000"/>
          </a:xfrm>
          <a:prstGeom prst="rect">
            <a:avLst/>
          </a:prstGeom>
        </p:spPr>
      </p:pic>
    </p:spTree>
    <p:extLst>
      <p:ext uri="{BB962C8B-B14F-4D97-AF65-F5344CB8AC3E}">
        <p14:creationId xmlns:p14="http://schemas.microsoft.com/office/powerpoint/2010/main" val="2593605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extBox 4">
            <a:extLst>
              <a:ext uri="{FF2B5EF4-FFF2-40B4-BE49-F238E27FC236}">
                <a16:creationId xmlns:a16="http://schemas.microsoft.com/office/drawing/2014/main" id="{008C5A14-1415-489B-ABC8-FAFC671AB936}"/>
              </a:ext>
            </a:extLst>
          </p:cNvPr>
          <p:cNvGraphicFramePr/>
          <p:nvPr>
            <p:extLst>
              <p:ext uri="{D42A27DB-BD31-4B8C-83A1-F6EECF244321}">
                <p14:modId xmlns:p14="http://schemas.microsoft.com/office/powerpoint/2010/main" val="1205212315"/>
              </p:ext>
            </p:extLst>
          </p:nvPr>
        </p:nvGraphicFramePr>
        <p:xfrm>
          <a:off x="1252151" y="299942"/>
          <a:ext cx="9687697" cy="6258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698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Open Sans"/>
              <a:buNone/>
            </a:pPr>
            <a:endParaRPr sz="1800" b="0" i="0" u="none" strike="noStrike" cap="none">
              <a:solidFill>
                <a:srgbClr val="FFFFFF"/>
              </a:solidFill>
              <a:latin typeface="Open Sans"/>
              <a:ea typeface="Open Sans"/>
              <a:cs typeface="Open Sans"/>
              <a:sym typeface="Open Sans"/>
            </a:endParaRPr>
          </a:p>
        </p:txBody>
      </p:sp>
      <p:sp>
        <p:nvSpPr>
          <p:cNvPr id="279" name="Google Shape;279;p42"/>
          <p:cNvSpPr/>
          <p:nvPr/>
        </p:nvSpPr>
        <p:spPr>
          <a:xfrm>
            <a:off x="0" y="-2"/>
            <a:ext cx="12192000" cy="6858000"/>
          </a:xfrm>
          <a:prstGeom prst="rect">
            <a:avLst/>
          </a:prstGeom>
          <a:gradFill>
            <a:gsLst>
              <a:gs pos="0">
                <a:srgbClr val="009DD9">
                  <a:alpha val="0"/>
                </a:srgbClr>
              </a:gs>
              <a:gs pos="100000">
                <a:schemeClr val="accent4"/>
              </a:gs>
            </a:gsLst>
            <a:lin ang="189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Open Sans"/>
              <a:buNone/>
            </a:pPr>
            <a:endParaRPr sz="1800" b="0" i="0" u="none" strike="noStrike" cap="none">
              <a:solidFill>
                <a:srgbClr val="FFFFFF"/>
              </a:solidFill>
              <a:latin typeface="Open Sans"/>
              <a:ea typeface="Open Sans"/>
              <a:cs typeface="Open Sans"/>
              <a:sym typeface="Open Sans"/>
            </a:endParaRPr>
          </a:p>
        </p:txBody>
      </p:sp>
      <p:pic>
        <p:nvPicPr>
          <p:cNvPr id="280" name="Google Shape;280;p42" descr="http://www.ralizadeh.com/images/support_group.jpg"/>
          <p:cNvPicPr preferRelativeResize="0"/>
          <p:nvPr/>
        </p:nvPicPr>
        <p:blipFill rotWithShape="1">
          <a:blip r:embed="rId3">
            <a:alphaModFix amt="20000"/>
          </a:blip>
          <a:srcRect t="2597"/>
          <a:stretch/>
        </p:blipFill>
        <p:spPr>
          <a:xfrm>
            <a:off x="20" y="-8878"/>
            <a:ext cx="12191980" cy="6858000"/>
          </a:xfrm>
          <a:prstGeom prst="rect">
            <a:avLst/>
          </a:prstGeom>
          <a:noFill/>
          <a:ln>
            <a:noFill/>
          </a:ln>
        </p:spPr>
      </p:pic>
      <p:sp>
        <p:nvSpPr>
          <p:cNvPr id="7" name="Content Placeholder 6">
            <a:extLst>
              <a:ext uri="{FF2B5EF4-FFF2-40B4-BE49-F238E27FC236}">
                <a16:creationId xmlns:a16="http://schemas.microsoft.com/office/drawing/2014/main" id="{16F6FBCF-89AB-6DB6-734B-45E8F9900BD3}"/>
              </a:ext>
            </a:extLst>
          </p:cNvPr>
          <p:cNvSpPr>
            <a:spLocks noGrp="1"/>
          </p:cNvSpPr>
          <p:nvPr>
            <p:ph sz="half" idx="1"/>
          </p:nvPr>
        </p:nvSpPr>
        <p:spPr>
          <a:xfrm>
            <a:off x="1050324" y="1235675"/>
            <a:ext cx="3867664" cy="4941287"/>
          </a:xfrm>
        </p:spPr>
        <p:txBody>
          <a:bodyPr>
            <a:normAutofit fontScale="92500" lnSpcReduction="20000"/>
          </a:bodyPr>
          <a:lstStyle/>
          <a:p>
            <a:pPr marL="0" indent="0">
              <a:buNone/>
            </a:pPr>
            <a:r>
              <a:rPr lang="en-US" dirty="0"/>
              <a:t>Money management is a journey we are all on – we don’t have to be experts!</a:t>
            </a:r>
          </a:p>
          <a:p>
            <a:pPr marL="0" indent="0">
              <a:buNone/>
            </a:pPr>
            <a:endParaRPr lang="en-US" dirty="0"/>
          </a:p>
          <a:p>
            <a:pPr marL="0" indent="0">
              <a:buNone/>
            </a:pPr>
            <a:r>
              <a:rPr lang="en-US" dirty="0"/>
              <a:t>We all make the best decisions we can in the moment, balancing our values, goals, money beliefs, emotions, and more</a:t>
            </a:r>
          </a:p>
          <a:p>
            <a:pPr marL="0" indent="0">
              <a:buNone/>
            </a:pPr>
            <a:endParaRPr lang="en-US" dirty="0"/>
          </a:p>
          <a:p>
            <a:pPr marL="0" indent="0">
              <a:buNone/>
            </a:pPr>
            <a:r>
              <a:rPr lang="en-US" dirty="0"/>
              <a:t>No one wants to be told how to manage their own money</a:t>
            </a:r>
          </a:p>
        </p:txBody>
      </p:sp>
      <p:sp>
        <p:nvSpPr>
          <p:cNvPr id="8" name="Content Placeholder 7">
            <a:extLst>
              <a:ext uri="{FF2B5EF4-FFF2-40B4-BE49-F238E27FC236}">
                <a16:creationId xmlns:a16="http://schemas.microsoft.com/office/drawing/2014/main" id="{20B73EB9-3026-419A-07C9-D85A01226A0F}"/>
              </a:ext>
            </a:extLst>
          </p:cNvPr>
          <p:cNvSpPr>
            <a:spLocks noGrp="1"/>
          </p:cNvSpPr>
          <p:nvPr>
            <p:ph sz="half" idx="2"/>
          </p:nvPr>
        </p:nvSpPr>
        <p:spPr>
          <a:xfrm>
            <a:off x="5030442" y="1064719"/>
            <a:ext cx="6264871" cy="5657356"/>
          </a:xfrm>
        </p:spPr>
        <p:txBody>
          <a:bodyPr>
            <a:normAutofit fontScale="92500" lnSpcReduction="20000"/>
          </a:bodyPr>
          <a:lstStyle/>
          <a:p>
            <a:pPr marL="0" indent="0">
              <a:buNone/>
            </a:pPr>
            <a:r>
              <a:rPr lang="en-US" b="1" dirty="0"/>
              <a:t>Financial Coaching Approach</a:t>
            </a:r>
          </a:p>
          <a:p>
            <a:r>
              <a:rPr lang="en-US" dirty="0"/>
              <a:t>People are creative, resourceful and whole</a:t>
            </a:r>
          </a:p>
          <a:p>
            <a:r>
              <a:rPr lang="en-US" dirty="0"/>
              <a:t>Honor the expertise people already have</a:t>
            </a:r>
          </a:p>
          <a:p>
            <a:r>
              <a:rPr lang="en-US" dirty="0"/>
              <a:t>Support people in: </a:t>
            </a:r>
          </a:p>
          <a:p>
            <a:pPr lvl="1"/>
            <a:r>
              <a:rPr lang="en-US" dirty="0"/>
              <a:t>Selecting their own goals and how they want to reach them</a:t>
            </a:r>
          </a:p>
          <a:p>
            <a:pPr lvl="1"/>
            <a:r>
              <a:rPr lang="en-US" dirty="0"/>
              <a:t>Moving from survival to planning</a:t>
            </a:r>
          </a:p>
          <a:p>
            <a:pPr lvl="1"/>
            <a:r>
              <a:rPr lang="en-US" dirty="0"/>
              <a:t>Identifying their resources</a:t>
            </a:r>
          </a:p>
          <a:p>
            <a:r>
              <a:rPr lang="en-US" dirty="0"/>
              <a:t>Provide information, explore options, and ask questions that help lead people to their own answers</a:t>
            </a:r>
          </a:p>
          <a:p>
            <a:pPr lvl="1"/>
            <a:r>
              <a:rPr lang="en-US" dirty="0"/>
              <a:t>Don’t tell people what to do!</a:t>
            </a:r>
          </a:p>
          <a:p>
            <a:pPr lvl="1"/>
            <a:r>
              <a:rPr lang="en-US" dirty="0"/>
              <a:t>Approach with curiosity rather than judgment</a:t>
            </a:r>
          </a:p>
          <a:p>
            <a:pPr lvl="1"/>
            <a:r>
              <a:rPr lang="en-US" dirty="0"/>
              <a:t>Walk alongside rather than leading</a:t>
            </a:r>
          </a:p>
          <a:p>
            <a:endParaRPr lang="en-US" dirty="0"/>
          </a:p>
          <a:p>
            <a:endParaRPr lang="en-US" dirty="0"/>
          </a:p>
        </p:txBody>
      </p:sp>
      <p:sp>
        <p:nvSpPr>
          <p:cNvPr id="283" name="Google Shape;283;p42"/>
          <p:cNvSpPr/>
          <p:nvPr/>
        </p:nvSpPr>
        <p:spPr>
          <a:xfrm>
            <a:off x="11013369" y="554152"/>
            <a:ext cx="171515" cy="171515"/>
          </a:xfrm>
          <a:custGeom>
            <a:avLst/>
            <a:gdLst/>
            <a:ahLst/>
            <a:cxnLst/>
            <a:rect l="l" t="t" r="r" b="b"/>
            <a:pathLst>
              <a:path w="171515" h="171515" extrusionOk="0">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rgbClr val="000000"/>
              </a:solidFill>
              <a:latin typeface="Open Sans"/>
              <a:ea typeface="Open Sans"/>
              <a:cs typeface="Open Sans"/>
              <a:sym typeface="Open Sans"/>
            </a:endParaRPr>
          </a:p>
        </p:txBody>
      </p:sp>
      <p:sp>
        <p:nvSpPr>
          <p:cNvPr id="284" name="Google Shape;284;p42"/>
          <p:cNvSpPr/>
          <p:nvPr/>
        </p:nvSpPr>
        <p:spPr>
          <a:xfrm>
            <a:off x="11455951" y="837005"/>
            <a:ext cx="112426" cy="112426"/>
          </a:xfrm>
          <a:custGeom>
            <a:avLst/>
            <a:gdLst/>
            <a:ahLst/>
            <a:cxnLst/>
            <a:rect l="l" t="t" r="r" b="b"/>
            <a:pathLst>
              <a:path w="112426" h="112426" extrusionOk="0">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rgbClr val="000000"/>
              </a:solidFill>
              <a:latin typeface="Open Sans"/>
              <a:ea typeface="Open Sans"/>
              <a:cs typeface="Open Sans"/>
              <a:sym typeface="Open Sans"/>
            </a:endParaRPr>
          </a:p>
        </p:txBody>
      </p:sp>
      <p:sp>
        <p:nvSpPr>
          <p:cNvPr id="285" name="Google Shape;285;p42"/>
          <p:cNvSpPr/>
          <p:nvPr/>
        </p:nvSpPr>
        <p:spPr>
          <a:xfrm>
            <a:off x="10994200" y="1472473"/>
            <a:ext cx="157545" cy="157545"/>
          </a:xfrm>
          <a:custGeom>
            <a:avLst/>
            <a:gdLst/>
            <a:ahLst/>
            <a:cxnLst/>
            <a:rect l="l" t="t" r="r" b="b"/>
            <a:pathLst>
              <a:path w="157545" h="157545" extrusionOk="0">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Open Sans"/>
              <a:buNone/>
            </a:pPr>
            <a:endParaRPr sz="1800" b="0" i="0" u="none" strike="noStrike" cap="none">
              <a:solidFill>
                <a:srgbClr val="000000"/>
              </a:solidFill>
              <a:latin typeface="Open Sans"/>
              <a:ea typeface="Open Sans"/>
              <a:cs typeface="Open Sans"/>
              <a:sym typeface="Open Sans"/>
            </a:endParaRPr>
          </a:p>
        </p:txBody>
      </p:sp>
      <p:cxnSp>
        <p:nvCxnSpPr>
          <p:cNvPr id="286" name="Google Shape;286;p42"/>
          <p:cNvCxnSpPr/>
          <p:nvPr/>
        </p:nvCxnSpPr>
        <p:spPr>
          <a:xfrm>
            <a:off x="623622" y="3610394"/>
            <a:ext cx="0" cy="3238728"/>
          </a:xfrm>
          <a:prstGeom prst="straightConnector1">
            <a:avLst/>
          </a:prstGeom>
          <a:noFill/>
          <a:ln w="25400" cap="sq" cmpd="sng">
            <a:solidFill>
              <a:schemeClr val="lt1"/>
            </a:solidFill>
            <a:prstDash val="solid"/>
            <a:bevel/>
            <a:headEnd type="none" w="sm" len="sm"/>
            <a:tailEnd type="none" w="sm" len="sm"/>
          </a:ln>
        </p:spPr>
      </p:cxnSp>
    </p:spTree>
    <p:extLst>
      <p:ext uri="{BB962C8B-B14F-4D97-AF65-F5344CB8AC3E}">
        <p14:creationId xmlns:p14="http://schemas.microsoft.com/office/powerpoint/2010/main" val="177267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Effect transition="in" filter="fade">
                                      <p:cBhvr>
                                        <p:cTn id="13" dur="500"/>
                                        <p:tgtEl>
                                          <p:spTgt spid="7">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500"/>
                                        <p:tgtEl>
                                          <p:spTgt spid="8">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500"/>
                                        <p:tgtEl>
                                          <p:spTgt spid="8">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fade">
                                      <p:cBhvr>
                                        <p:cTn id="24" dur="500"/>
                                        <p:tgtEl>
                                          <p:spTgt spid="8">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fade">
                                      <p:cBhvr>
                                        <p:cTn id="30" dur="500"/>
                                        <p:tgtEl>
                                          <p:spTgt spid="8">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animEffect transition="in" filter="fade">
                                      <p:cBhvr>
                                        <p:cTn id="33" dur="500"/>
                                        <p:tgtEl>
                                          <p:spTgt spid="8">
                                            <p:txEl>
                                              <p:pRg st="5" end="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8">
                                            <p:txEl>
                                              <p:pRg st="6" end="6"/>
                                            </p:txEl>
                                          </p:spTgt>
                                        </p:tgtEl>
                                        <p:attrNameLst>
                                          <p:attrName>style.visibility</p:attrName>
                                        </p:attrNameLst>
                                      </p:cBhvr>
                                      <p:to>
                                        <p:strVal val="visible"/>
                                      </p:to>
                                    </p:set>
                                    <p:animEffect transition="in" filter="fade">
                                      <p:cBhvr>
                                        <p:cTn id="36" dur="500"/>
                                        <p:tgtEl>
                                          <p:spTgt spid="8">
                                            <p:txEl>
                                              <p:pRg st="6" end="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8">
                                            <p:txEl>
                                              <p:pRg st="7" end="7"/>
                                            </p:txEl>
                                          </p:spTgt>
                                        </p:tgtEl>
                                        <p:attrNameLst>
                                          <p:attrName>style.visibility</p:attrName>
                                        </p:attrNameLst>
                                      </p:cBhvr>
                                      <p:to>
                                        <p:strVal val="visible"/>
                                      </p:to>
                                    </p:set>
                                    <p:animEffect transition="in" filter="fade">
                                      <p:cBhvr>
                                        <p:cTn id="39" dur="500"/>
                                        <p:tgtEl>
                                          <p:spTgt spid="8">
                                            <p:txEl>
                                              <p:pRg st="7" end="7"/>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8">
                                            <p:txEl>
                                              <p:pRg st="8" end="8"/>
                                            </p:txEl>
                                          </p:spTgt>
                                        </p:tgtEl>
                                        <p:attrNameLst>
                                          <p:attrName>style.visibility</p:attrName>
                                        </p:attrNameLst>
                                      </p:cBhvr>
                                      <p:to>
                                        <p:strVal val="visible"/>
                                      </p:to>
                                    </p:set>
                                    <p:animEffect transition="in" filter="fade">
                                      <p:cBhvr>
                                        <p:cTn id="42" dur="500"/>
                                        <p:tgtEl>
                                          <p:spTgt spid="8">
                                            <p:txEl>
                                              <p:pRg st="8" end="8"/>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8">
                                            <p:txEl>
                                              <p:pRg st="9" end="9"/>
                                            </p:txEl>
                                          </p:spTgt>
                                        </p:tgtEl>
                                        <p:attrNameLst>
                                          <p:attrName>style.visibility</p:attrName>
                                        </p:attrNameLst>
                                      </p:cBhvr>
                                      <p:to>
                                        <p:strVal val="visible"/>
                                      </p:to>
                                    </p:set>
                                    <p:animEffect transition="in" filter="fade">
                                      <p:cBhvr>
                                        <p:cTn id="45" dur="500"/>
                                        <p:tgtEl>
                                          <p:spTgt spid="8">
                                            <p:txEl>
                                              <p:pRg st="9" end="9"/>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8">
                                            <p:txEl>
                                              <p:pRg st="10" end="10"/>
                                            </p:txEl>
                                          </p:spTgt>
                                        </p:tgtEl>
                                        <p:attrNameLst>
                                          <p:attrName>style.visibility</p:attrName>
                                        </p:attrNameLst>
                                      </p:cBhvr>
                                      <p:to>
                                        <p:strVal val="visible"/>
                                      </p:to>
                                    </p:set>
                                    <p:animEffect transition="in" filter="fade">
                                      <p:cBhvr>
                                        <p:cTn id="48"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1361</Words>
  <Application>Microsoft Office PowerPoint</Application>
  <PresentationFormat>Widescreen</PresentationFormat>
  <Paragraphs>74</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Values Scenarios</vt:lpstr>
      <vt:lpstr>Values Scenarios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Scenarios</dc:title>
  <dc:creator>Jennifer Quiroz</dc:creator>
  <cp:lastModifiedBy>Jennifer Quiroz</cp:lastModifiedBy>
  <cp:revision>1</cp:revision>
  <dcterms:created xsi:type="dcterms:W3CDTF">2023-05-24T18:26:38Z</dcterms:created>
  <dcterms:modified xsi:type="dcterms:W3CDTF">2023-05-24T18:42:40Z</dcterms:modified>
</cp:coreProperties>
</file>